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9" r:id="rId2"/>
    <p:sldId id="292" r:id="rId3"/>
    <p:sldId id="262" r:id="rId4"/>
    <p:sldId id="295" r:id="rId5"/>
    <p:sldId id="297" r:id="rId6"/>
    <p:sldId id="278" r:id="rId7"/>
    <p:sldId id="277" r:id="rId8"/>
    <p:sldId id="298"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5982" autoAdjust="0"/>
  </p:normalViewPr>
  <p:slideViewPr>
    <p:cSldViewPr snapToGrid="0">
      <p:cViewPr>
        <p:scale>
          <a:sx n="76" d="100"/>
          <a:sy n="76" d="100"/>
        </p:scale>
        <p:origin x="-104" y="-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RDEE\Book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RDEE\Book1.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RDEE\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49132858997705E-2"/>
          <c:y val="4.0874507874015746E-2"/>
          <c:w val="0.85812728526393434"/>
          <c:h val="0.75739077245903863"/>
        </c:manualLayout>
      </c:layout>
      <c:lineChart>
        <c:grouping val="standard"/>
        <c:varyColors val="0"/>
        <c:ser>
          <c:idx val="0"/>
          <c:order val="0"/>
          <c:tx>
            <c:strRef>
              <c:f>Sheet1!$B$1</c:f>
              <c:strCache>
                <c:ptCount val="1"/>
                <c:pt idx="0">
                  <c:v>Taux d'activité</c:v>
                </c:pt>
              </c:strCache>
            </c:strRef>
          </c:tx>
          <c:spPr>
            <a:ln w="28575" cap="rnd">
              <a:solidFill>
                <a:schemeClr val="accent5">
                  <a:lumMod val="50000"/>
                </a:schemeClr>
              </a:solidFill>
              <a:round/>
            </a:ln>
            <a:effectLst/>
          </c:spPr>
          <c:marker>
            <c:symbol val="none"/>
          </c:marker>
          <c:cat>
            <c:numRef>
              <c:f>Sheet1!$A$16:$A$54</c:f>
              <c:numCache>
                <c:formatCode>General</c:formatCode>
                <c:ptCount val="3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numCache>
            </c:numRef>
          </c:cat>
          <c:val>
            <c:numRef>
              <c:f>Sheet1!$B$16:$B$54</c:f>
              <c:numCache>
                <c:formatCode>General</c:formatCode>
                <c:ptCount val="39"/>
                <c:pt idx="0">
                  <c:v>0.67099999999999993</c:v>
                </c:pt>
                <c:pt idx="1">
                  <c:v>0.66599999999999993</c:v>
                </c:pt>
                <c:pt idx="2">
                  <c:v>0.65700000000000003</c:v>
                </c:pt>
                <c:pt idx="3">
                  <c:v>0.65300000000000002</c:v>
                </c:pt>
                <c:pt idx="4">
                  <c:v>0.65200000000000002</c:v>
                </c:pt>
                <c:pt idx="5">
                  <c:v>0.64800000000000002</c:v>
                </c:pt>
                <c:pt idx="6">
                  <c:v>0.64700000000000002</c:v>
                </c:pt>
                <c:pt idx="7">
                  <c:v>0.64900000000000002</c:v>
                </c:pt>
                <c:pt idx="8">
                  <c:v>0.65099999999999991</c:v>
                </c:pt>
                <c:pt idx="9">
                  <c:v>0.65500000000000003</c:v>
                </c:pt>
                <c:pt idx="10">
                  <c:v>0.65799999999999992</c:v>
                </c:pt>
                <c:pt idx="11">
                  <c:v>0.65900000000000003</c:v>
                </c:pt>
                <c:pt idx="12">
                  <c:v>0.66900000000000004</c:v>
                </c:pt>
                <c:pt idx="13">
                  <c:v>0.67599999999999993</c:v>
                </c:pt>
                <c:pt idx="14">
                  <c:v>0.67500000000000004</c:v>
                </c:pt>
                <c:pt idx="15">
                  <c:v>0.67099999999999993</c:v>
                </c:pt>
                <c:pt idx="16">
                  <c:v>0.67</c:v>
                </c:pt>
                <c:pt idx="17">
                  <c:v>0.67400000000000004</c:v>
                </c:pt>
                <c:pt idx="18">
                  <c:v>0.67599999999999993</c:v>
                </c:pt>
                <c:pt idx="19">
                  <c:v>0.67099999999999993</c:v>
                </c:pt>
                <c:pt idx="20">
                  <c:v>0.66900000000000004</c:v>
                </c:pt>
                <c:pt idx="21">
                  <c:v>0.66700000000000004</c:v>
                </c:pt>
                <c:pt idx="22">
                  <c:v>0.66500000000000004</c:v>
                </c:pt>
                <c:pt idx="23">
                  <c:v>0.66500000000000004</c:v>
                </c:pt>
                <c:pt idx="24">
                  <c:v>0.66</c:v>
                </c:pt>
                <c:pt idx="25">
                  <c:v>0.65799999999999992</c:v>
                </c:pt>
                <c:pt idx="26">
                  <c:v>0.65700000000000003</c:v>
                </c:pt>
                <c:pt idx="27">
                  <c:v>0.65799999999999992</c:v>
                </c:pt>
                <c:pt idx="28">
                  <c:v>0.65400000000000003</c:v>
                </c:pt>
                <c:pt idx="29">
                  <c:v>0.65600000000000003</c:v>
                </c:pt>
                <c:pt idx="30">
                  <c:v>0.64100000000000001</c:v>
                </c:pt>
                <c:pt idx="31">
                  <c:v>0.65300000000000002</c:v>
                </c:pt>
              </c:numCache>
            </c:numRef>
          </c:val>
          <c:smooth val="0"/>
          <c:extLst xmlns:c16r2="http://schemas.microsoft.com/office/drawing/2015/06/chart">
            <c:ext xmlns:c16="http://schemas.microsoft.com/office/drawing/2014/chart" uri="{C3380CC4-5D6E-409C-BE32-E72D297353CC}">
              <c16:uniqueId val="{00000000-8CF9-4DAF-8A47-8693E3CE2F4B}"/>
            </c:ext>
          </c:extLst>
        </c:ser>
        <c:ser>
          <c:idx val="1"/>
          <c:order val="1"/>
          <c:tx>
            <c:strRef>
              <c:f>Sheet1!$C$1</c:f>
              <c:strCache>
                <c:ptCount val="1"/>
                <c:pt idx="0">
                  <c:v>Projected </c:v>
                </c:pt>
              </c:strCache>
            </c:strRef>
          </c:tx>
          <c:spPr>
            <a:ln w="28575" cap="rnd">
              <a:solidFill>
                <a:schemeClr val="accent5">
                  <a:lumMod val="50000"/>
                </a:schemeClr>
              </a:solidFill>
              <a:prstDash val="sysDash"/>
              <a:round/>
            </a:ln>
            <a:effectLst/>
          </c:spPr>
          <c:marker>
            <c:symbol val="none"/>
          </c:marker>
          <c:cat>
            <c:numRef>
              <c:f>Sheet1!$A$16:$A$54</c:f>
              <c:numCache>
                <c:formatCode>General</c:formatCode>
                <c:ptCount val="3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numCache>
            </c:numRef>
          </c:cat>
          <c:val>
            <c:numRef>
              <c:f>Sheet1!$C$16:$C$54</c:f>
              <c:numCache>
                <c:formatCode>General</c:formatCode>
                <c:ptCount val="39"/>
                <c:pt idx="31">
                  <c:v>0.65305610000000003</c:v>
                </c:pt>
                <c:pt idx="32">
                  <c:v>0.65112820000000005</c:v>
                </c:pt>
                <c:pt idx="33">
                  <c:v>0.64906819999999998</c:v>
                </c:pt>
                <c:pt idx="34">
                  <c:v>0.64730810000000005</c:v>
                </c:pt>
                <c:pt idx="35">
                  <c:v>0.64523809999999993</c:v>
                </c:pt>
                <c:pt idx="36">
                  <c:v>0.64305829999999997</c:v>
                </c:pt>
                <c:pt idx="37">
                  <c:v>0.64116839999999997</c:v>
                </c:pt>
                <c:pt idx="38">
                  <c:v>0.63922840000000003</c:v>
                </c:pt>
              </c:numCache>
            </c:numRef>
          </c:val>
          <c:smooth val="0"/>
          <c:extLst xmlns:c16r2="http://schemas.microsoft.com/office/drawing/2015/06/chart">
            <c:ext xmlns:c16="http://schemas.microsoft.com/office/drawing/2014/chart" uri="{C3380CC4-5D6E-409C-BE32-E72D297353CC}">
              <c16:uniqueId val="{00000001-8CF9-4DAF-8A47-8693E3CE2F4B}"/>
            </c:ext>
          </c:extLst>
        </c:ser>
        <c:dLbls>
          <c:showLegendKey val="0"/>
          <c:showVal val="0"/>
          <c:showCatName val="0"/>
          <c:showSerName val="0"/>
          <c:showPercent val="0"/>
          <c:showBubbleSize val="0"/>
        </c:dLbls>
        <c:marker val="1"/>
        <c:smooth val="0"/>
        <c:axId val="231890432"/>
        <c:axId val="59140928"/>
      </c:lineChart>
      <c:valAx>
        <c:axId val="59140928"/>
        <c:scaling>
          <c:orientation val="minMax"/>
          <c:max val="0.70000000000000007"/>
          <c:min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231890432"/>
        <c:crosses val="autoZero"/>
        <c:crossBetween val="between"/>
        <c:majorUnit val="1.0000000000000002E-2"/>
      </c:valAx>
      <c:catAx>
        <c:axId val="23189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59140928"/>
        <c:crosses val="autoZero"/>
        <c:auto val="1"/>
        <c:lblAlgn val="ctr"/>
        <c:lblOffset val="100"/>
        <c:noMultiLvlLbl val="0"/>
      </c:catAx>
      <c:spPr>
        <a:noFill/>
        <a:ln>
          <a:noFill/>
        </a:ln>
        <a:effectLst/>
      </c:spPr>
    </c:plotArea>
    <c:legend>
      <c:legendPos val="r"/>
      <c:legendEntry>
        <c:idx val="1"/>
        <c:delete val="1"/>
      </c:legendEntry>
      <c:layout>
        <c:manualLayout>
          <c:xMode val="edge"/>
          <c:yMode val="edge"/>
          <c:x val="0"/>
          <c:y val="0.89479372526365097"/>
          <c:w val="1"/>
          <c:h val="9.17197543541815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050"/>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Staistiques du travail par groupe sociodémographique</a:t>
            </a:r>
            <a:endParaRPr lang="en-CA">
              <a:effectLst/>
            </a:endParaRPr>
          </a:p>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(Recensement, 2016)</a:t>
            </a:r>
            <a:endParaRPr lang="en-CA">
              <a:effectLst/>
            </a:endParaRPr>
          </a:p>
        </c:rich>
      </c:tx>
      <c:layout/>
      <c:overlay val="0"/>
      <c:spPr>
        <a:noFill/>
        <a:ln>
          <a:noFill/>
        </a:ln>
        <a:effectLst/>
      </c:spPr>
    </c:title>
    <c:autoTitleDeleted val="0"/>
    <c:plotArea>
      <c:layout/>
      <c:barChart>
        <c:barDir val="col"/>
        <c:grouping val="clustered"/>
        <c:varyColors val="0"/>
        <c:ser>
          <c:idx val="0"/>
          <c:order val="0"/>
          <c:tx>
            <c:strRef>
              <c:f>'Slide 5'!$C$14</c:f>
              <c:strCache>
                <c:ptCount val="1"/>
                <c:pt idx="0">
                  <c:v>Taux de participation</c:v>
                </c:pt>
              </c:strCache>
            </c:strRef>
          </c:tx>
          <c:spPr>
            <a:solidFill>
              <a:schemeClr val="accent1"/>
            </a:solidFill>
            <a:ln>
              <a:noFill/>
            </a:ln>
            <a:effectLst/>
          </c:spPr>
          <c:invertIfNegative val="0"/>
          <c:cat>
            <c:strRef>
              <c:f>'Slide 5'!$B$15:$B$22</c:f>
              <c:strCache>
                <c:ptCount val="8"/>
                <c:pt idx="0">
                  <c:v>Canada</c:v>
                </c:pt>
                <c:pt idx="1">
                  <c:v>Ages 15-24</c:v>
                </c:pt>
                <c:pt idx="2">
                  <c:v>Ages 55-69</c:v>
                </c:pt>
                <c:pt idx="3">
                  <c:v>Femmes</c:v>
                </c:pt>
                <c:pt idx="4">
                  <c:v>Immigrants récents</c:v>
                </c:pt>
                <c:pt idx="5">
                  <c:v>Moins que le secondaire</c:v>
                </c:pt>
                <c:pt idx="6">
                  <c:v>Aboriginal</c:v>
                </c:pt>
                <c:pt idx="7">
                  <c:v>Minorités visibles</c:v>
                </c:pt>
              </c:strCache>
            </c:strRef>
          </c:cat>
          <c:val>
            <c:numRef>
              <c:f>'Slide 5'!$C$15:$C$22</c:f>
              <c:numCache>
                <c:formatCode>0.0%</c:formatCode>
                <c:ptCount val="8"/>
                <c:pt idx="0">
                  <c:v>0.65396900000000002</c:v>
                </c:pt>
                <c:pt idx="1">
                  <c:v>0.62421389999999999</c:v>
                </c:pt>
                <c:pt idx="2">
                  <c:v>0.5429794</c:v>
                </c:pt>
                <c:pt idx="3">
                  <c:v>0.61242209999999997</c:v>
                </c:pt>
                <c:pt idx="4">
                  <c:v>0.66582430000000004</c:v>
                </c:pt>
                <c:pt idx="5">
                  <c:v>0.38462879999999999</c:v>
                </c:pt>
                <c:pt idx="6">
                  <c:v>0.61754500000000001</c:v>
                </c:pt>
                <c:pt idx="7">
                  <c:v>0.6647632</c:v>
                </c:pt>
              </c:numCache>
            </c:numRef>
          </c:val>
          <c:extLst xmlns:c16r2="http://schemas.microsoft.com/office/drawing/2015/06/chart">
            <c:ext xmlns:c16="http://schemas.microsoft.com/office/drawing/2014/chart" uri="{C3380CC4-5D6E-409C-BE32-E72D297353CC}">
              <c16:uniqueId val="{00000000-70EC-4C91-A83B-810F4FB76B2B}"/>
            </c:ext>
          </c:extLst>
        </c:ser>
        <c:dLbls>
          <c:showLegendKey val="0"/>
          <c:showVal val="0"/>
          <c:showCatName val="0"/>
          <c:showSerName val="0"/>
          <c:showPercent val="0"/>
          <c:showBubbleSize val="0"/>
        </c:dLbls>
        <c:gapWidth val="219"/>
        <c:axId val="233158656"/>
        <c:axId val="59143232"/>
      </c:barChart>
      <c:barChart>
        <c:barDir val="col"/>
        <c:grouping val="clustered"/>
        <c:varyColors val="0"/>
        <c:ser>
          <c:idx val="1"/>
          <c:order val="1"/>
          <c:tx>
            <c:strRef>
              <c:f>'Slide 5'!$D$14</c:f>
              <c:strCache>
                <c:ptCount val="1"/>
                <c:pt idx="0">
                  <c:v>Taux de chômage</c:v>
                </c:pt>
              </c:strCache>
            </c:strRef>
          </c:tx>
          <c:spPr>
            <a:solidFill>
              <a:srgbClr val="FF0000"/>
            </a:solidFill>
            <a:ln>
              <a:noFill/>
            </a:ln>
            <a:effectLst/>
          </c:spPr>
          <c:invertIfNegative val="0"/>
          <c:cat>
            <c:strRef>
              <c:f>'Slide 5'!$B$15:$B$22</c:f>
              <c:strCache>
                <c:ptCount val="8"/>
                <c:pt idx="0">
                  <c:v>Canada</c:v>
                </c:pt>
                <c:pt idx="1">
                  <c:v>Ages 15-24</c:v>
                </c:pt>
                <c:pt idx="2">
                  <c:v>Ages 55-69</c:v>
                </c:pt>
                <c:pt idx="3">
                  <c:v>Femmes</c:v>
                </c:pt>
                <c:pt idx="4">
                  <c:v>Immigrants récents</c:v>
                </c:pt>
                <c:pt idx="5">
                  <c:v>Moins que le secondaire</c:v>
                </c:pt>
                <c:pt idx="6">
                  <c:v>Aboriginal</c:v>
                </c:pt>
                <c:pt idx="7">
                  <c:v>Minorités visibles</c:v>
                </c:pt>
              </c:strCache>
            </c:strRef>
          </c:cat>
          <c:val>
            <c:numRef>
              <c:f>'Slide 5'!$D$15:$D$22</c:f>
              <c:numCache>
                <c:formatCode>0.0%</c:formatCode>
                <c:ptCount val="8"/>
                <c:pt idx="0">
                  <c:v>7.6464799999999999E-2</c:v>
                </c:pt>
                <c:pt idx="1">
                  <c:v>0.15464040000000001</c:v>
                </c:pt>
                <c:pt idx="2">
                  <c:v>6.5724400000000002E-2</c:v>
                </c:pt>
                <c:pt idx="3">
                  <c:v>6.9843000000000002E-2</c:v>
                </c:pt>
                <c:pt idx="4">
                  <c:v>0.1180215</c:v>
                </c:pt>
                <c:pt idx="5">
                  <c:v>0.1343898</c:v>
                </c:pt>
                <c:pt idx="6">
                  <c:v>0.15046090000000001</c:v>
                </c:pt>
                <c:pt idx="7">
                  <c:v>9.0956899999999993E-2</c:v>
                </c:pt>
              </c:numCache>
            </c:numRef>
          </c:val>
          <c:extLst xmlns:c16r2="http://schemas.microsoft.com/office/drawing/2015/06/chart">
            <c:ext xmlns:c16="http://schemas.microsoft.com/office/drawing/2014/chart" uri="{C3380CC4-5D6E-409C-BE32-E72D297353CC}">
              <c16:uniqueId val="{00000001-70EC-4C91-A83B-810F4FB76B2B}"/>
            </c:ext>
          </c:extLst>
        </c:ser>
        <c:dLbls>
          <c:showLegendKey val="0"/>
          <c:showVal val="0"/>
          <c:showCatName val="0"/>
          <c:showSerName val="0"/>
          <c:showPercent val="0"/>
          <c:showBubbleSize val="0"/>
        </c:dLbls>
        <c:gapWidth val="500"/>
        <c:axId val="233160192"/>
        <c:axId val="59143808"/>
      </c:barChart>
      <c:catAx>
        <c:axId val="23315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9143232"/>
        <c:crosses val="autoZero"/>
        <c:auto val="1"/>
        <c:lblAlgn val="ctr"/>
        <c:lblOffset val="100"/>
        <c:noMultiLvlLbl val="0"/>
      </c:catAx>
      <c:valAx>
        <c:axId val="59143232"/>
        <c:scaling>
          <c:orientation val="minMax"/>
          <c:min val="0.35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70C0"/>
                </a:solidFill>
                <a:latin typeface="+mn-lt"/>
                <a:ea typeface="+mn-ea"/>
                <a:cs typeface="+mn-cs"/>
              </a:defRPr>
            </a:pPr>
            <a:endParaRPr lang="fr-FR"/>
          </a:p>
        </c:txPr>
        <c:crossAx val="233158656"/>
        <c:crosses val="autoZero"/>
        <c:crossBetween val="between"/>
      </c:valAx>
      <c:valAx>
        <c:axId val="59143808"/>
        <c:scaling>
          <c:orientation val="minMax"/>
          <c:max val="0.16000000000000003"/>
          <c:min val="4.0000000000000008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FF0000"/>
                </a:solidFill>
                <a:latin typeface="+mn-lt"/>
                <a:ea typeface="+mn-ea"/>
                <a:cs typeface="+mn-cs"/>
              </a:defRPr>
            </a:pPr>
            <a:endParaRPr lang="fr-FR"/>
          </a:p>
        </c:txPr>
        <c:crossAx val="233160192"/>
        <c:crosses val="max"/>
        <c:crossBetween val="between"/>
      </c:valAx>
      <c:catAx>
        <c:axId val="233160192"/>
        <c:scaling>
          <c:orientation val="minMax"/>
        </c:scaling>
        <c:delete val="1"/>
        <c:axPos val="b"/>
        <c:numFmt formatCode="General" sourceLinked="1"/>
        <c:majorTickMark val="out"/>
        <c:minorTickMark val="none"/>
        <c:tickLblPos val="nextTo"/>
        <c:crossAx val="5914380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39749198016917E-2"/>
          <c:y val="0.19043726871097635"/>
          <c:w val="0.79735739282589679"/>
          <c:h val="0.586226178249458"/>
        </c:manualLayout>
      </c:layout>
      <c:barChart>
        <c:barDir val="col"/>
        <c:grouping val="clustered"/>
        <c:varyColors val="0"/>
        <c:ser>
          <c:idx val="0"/>
          <c:order val="0"/>
          <c:tx>
            <c:strRef>
              <c:f>'Slide 3'!$B$30</c:f>
              <c:strCache>
                <c:ptCount val="1"/>
                <c:pt idx="0">
                  <c:v>Emploi</c:v>
                </c:pt>
              </c:strCache>
            </c:strRef>
          </c:tx>
          <c:spPr>
            <a:solidFill>
              <a:schemeClr val="accent1"/>
            </a:solidFill>
            <a:ln>
              <a:noFill/>
            </a:ln>
            <a:effectLst/>
          </c:spPr>
          <c:invertIfNegative val="0"/>
          <c:dLbls>
            <c:dLbl>
              <c:idx val="21"/>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838-4DEF-93D0-0AC30D5754F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70C0"/>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3'!$A$31:$A$58</c:f>
              <c:strCache>
                <c:ptCount val="28"/>
                <c:pt idx="0">
                  <c:v>2015T1</c:v>
                </c:pt>
                <c:pt idx="1">
                  <c:v>2015T2</c:v>
                </c:pt>
                <c:pt idx="2">
                  <c:v>2015T3</c:v>
                </c:pt>
                <c:pt idx="3">
                  <c:v>2015T4</c:v>
                </c:pt>
                <c:pt idx="4">
                  <c:v>2016T1</c:v>
                </c:pt>
                <c:pt idx="5">
                  <c:v>2016T2</c:v>
                </c:pt>
                <c:pt idx="6">
                  <c:v>2016T3</c:v>
                </c:pt>
                <c:pt idx="7">
                  <c:v>2016T4</c:v>
                </c:pt>
                <c:pt idx="8">
                  <c:v>2017T1</c:v>
                </c:pt>
                <c:pt idx="9">
                  <c:v>2017T2</c:v>
                </c:pt>
                <c:pt idx="10">
                  <c:v>2017T3</c:v>
                </c:pt>
                <c:pt idx="11">
                  <c:v>2017T4</c:v>
                </c:pt>
                <c:pt idx="12">
                  <c:v>2018T1</c:v>
                </c:pt>
                <c:pt idx="13">
                  <c:v>2018T2</c:v>
                </c:pt>
                <c:pt idx="14">
                  <c:v>2018T3</c:v>
                </c:pt>
                <c:pt idx="15">
                  <c:v>2018T4</c:v>
                </c:pt>
                <c:pt idx="16">
                  <c:v>2019T1</c:v>
                </c:pt>
                <c:pt idx="17">
                  <c:v>2019T2</c:v>
                </c:pt>
                <c:pt idx="18">
                  <c:v>2019T3</c:v>
                </c:pt>
                <c:pt idx="19">
                  <c:v>2019T4</c:v>
                </c:pt>
                <c:pt idx="20">
                  <c:v>2020T1</c:v>
                </c:pt>
                <c:pt idx="21">
                  <c:v>2020T2</c:v>
                </c:pt>
                <c:pt idx="22">
                  <c:v>2020T3</c:v>
                </c:pt>
                <c:pt idx="23">
                  <c:v>2020T4</c:v>
                </c:pt>
                <c:pt idx="24">
                  <c:v>2021T1</c:v>
                </c:pt>
                <c:pt idx="25">
                  <c:v>2021T2</c:v>
                </c:pt>
                <c:pt idx="26">
                  <c:v>2021T3</c:v>
                </c:pt>
                <c:pt idx="27">
                  <c:v>2021T4</c:v>
                </c:pt>
              </c:strCache>
            </c:strRef>
          </c:cat>
          <c:val>
            <c:numRef>
              <c:f>'Slide 3'!$B$31:$B$58</c:f>
              <c:numCache>
                <c:formatCode>#\ ##0.0</c:formatCode>
                <c:ptCount val="28"/>
                <c:pt idx="0">
                  <c:v>17.565330000000003</c:v>
                </c:pt>
                <c:pt idx="1">
                  <c:v>18.040990000000001</c:v>
                </c:pt>
                <c:pt idx="2">
                  <c:v>18.179259999999999</c:v>
                </c:pt>
                <c:pt idx="3">
                  <c:v>18.000810000000001</c:v>
                </c:pt>
                <c:pt idx="4">
                  <c:v>17.6952</c:v>
                </c:pt>
                <c:pt idx="5">
                  <c:v>18.164480000000001</c:v>
                </c:pt>
                <c:pt idx="6">
                  <c:v>18.270109999999999</c:v>
                </c:pt>
                <c:pt idx="7">
                  <c:v>18.189830000000001</c:v>
                </c:pt>
                <c:pt idx="8">
                  <c:v>17.988990000000001</c:v>
                </c:pt>
                <c:pt idx="9">
                  <c:v>18.480419999999999</c:v>
                </c:pt>
                <c:pt idx="10">
                  <c:v>18.63298</c:v>
                </c:pt>
                <c:pt idx="11">
                  <c:v>18.563099999999999</c:v>
                </c:pt>
                <c:pt idx="12">
                  <c:v>18.27421</c:v>
                </c:pt>
                <c:pt idx="13">
                  <c:v>18.727250000000002</c:v>
                </c:pt>
                <c:pt idx="14">
                  <c:v>18.842269999999999</c:v>
                </c:pt>
                <c:pt idx="15">
                  <c:v>18.786459999999998</c:v>
                </c:pt>
                <c:pt idx="16">
                  <c:v>18.632259999999999</c:v>
                </c:pt>
                <c:pt idx="17">
                  <c:v>19.16103</c:v>
                </c:pt>
                <c:pt idx="18">
                  <c:v>19.283480000000001</c:v>
                </c:pt>
                <c:pt idx="19">
                  <c:v>19.146150000000002</c:v>
                </c:pt>
                <c:pt idx="20">
                  <c:v>18.53745</c:v>
                </c:pt>
                <c:pt idx="21">
                  <c:v>16.807029999999997</c:v>
                </c:pt>
                <c:pt idx="22">
                  <c:v>18.307839999999999</c:v>
                </c:pt>
                <c:pt idx="23">
                  <c:v>18.585699999999999</c:v>
                </c:pt>
                <c:pt idx="24">
                  <c:v>18.231619999999999</c:v>
                </c:pt>
                <c:pt idx="25">
                  <c:v>18.767499999999998</c:v>
                </c:pt>
                <c:pt idx="26">
                  <c:v>19.18</c:v>
                </c:pt>
                <c:pt idx="27" formatCode="0.0">
                  <c:v>19.282700000000002</c:v>
                </c:pt>
              </c:numCache>
            </c:numRef>
          </c:val>
          <c:extLst xmlns:c16r2="http://schemas.microsoft.com/office/drawing/2015/06/chart">
            <c:ext xmlns:c16="http://schemas.microsoft.com/office/drawing/2014/chart" uri="{C3380CC4-5D6E-409C-BE32-E72D297353CC}">
              <c16:uniqueId val="{00000001-7838-4DEF-93D0-0AC30D5754F8}"/>
            </c:ext>
          </c:extLst>
        </c:ser>
        <c:dLbls>
          <c:showLegendKey val="0"/>
          <c:showVal val="0"/>
          <c:showCatName val="0"/>
          <c:showSerName val="0"/>
          <c:showPercent val="0"/>
          <c:showBubbleSize val="0"/>
        </c:dLbls>
        <c:gapWidth val="150"/>
        <c:axId val="233304576"/>
        <c:axId val="59145536"/>
      </c:barChart>
      <c:lineChart>
        <c:grouping val="standard"/>
        <c:varyColors val="0"/>
        <c:ser>
          <c:idx val="1"/>
          <c:order val="1"/>
          <c:tx>
            <c:strRef>
              <c:f>'Slide 3'!$C$30</c:f>
              <c:strCache>
                <c:ptCount val="1"/>
                <c:pt idx="0">
                  <c:v>Population active</c:v>
                </c:pt>
              </c:strCache>
            </c:strRef>
          </c:tx>
          <c:spPr>
            <a:ln w="28575" cap="rnd">
              <a:solidFill>
                <a:schemeClr val="accent2"/>
              </a:solidFill>
              <a:round/>
            </a:ln>
            <a:effectLst/>
          </c:spPr>
          <c:marker>
            <c:symbol val="none"/>
          </c:marker>
          <c:dLbls>
            <c:dLbl>
              <c:idx val="21"/>
              <c:layout>
                <c:manualLayout>
                  <c:x val="-4.0740740740740876E-2"/>
                  <c:y val="3.6231884057971016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fr-FR"/>
                </a:p>
              </c:txPr>
              <c:showLegendKey val="0"/>
              <c:showVal val="1"/>
              <c:showCatName val="1"/>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2-7838-4DEF-93D0-0AC30D5754F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'Slide 3'!$A$31:$A$56</c:f>
              <c:strCache>
                <c:ptCount val="26"/>
                <c:pt idx="0">
                  <c:v>2015T1</c:v>
                </c:pt>
                <c:pt idx="1">
                  <c:v>2015T2</c:v>
                </c:pt>
                <c:pt idx="2">
                  <c:v>2015T3</c:v>
                </c:pt>
                <c:pt idx="3">
                  <c:v>2015T4</c:v>
                </c:pt>
                <c:pt idx="4">
                  <c:v>2016T1</c:v>
                </c:pt>
                <c:pt idx="5">
                  <c:v>2016T2</c:v>
                </c:pt>
                <c:pt idx="6">
                  <c:v>2016T3</c:v>
                </c:pt>
                <c:pt idx="7">
                  <c:v>2016T4</c:v>
                </c:pt>
                <c:pt idx="8">
                  <c:v>2017T1</c:v>
                </c:pt>
                <c:pt idx="9">
                  <c:v>2017T2</c:v>
                </c:pt>
                <c:pt idx="10">
                  <c:v>2017T3</c:v>
                </c:pt>
                <c:pt idx="11">
                  <c:v>2017T4</c:v>
                </c:pt>
                <c:pt idx="12">
                  <c:v>2018T1</c:v>
                </c:pt>
                <c:pt idx="13">
                  <c:v>2018T2</c:v>
                </c:pt>
                <c:pt idx="14">
                  <c:v>2018T3</c:v>
                </c:pt>
                <c:pt idx="15">
                  <c:v>2018T4</c:v>
                </c:pt>
                <c:pt idx="16">
                  <c:v>2019T1</c:v>
                </c:pt>
                <c:pt idx="17">
                  <c:v>2019T2</c:v>
                </c:pt>
                <c:pt idx="18">
                  <c:v>2019T3</c:v>
                </c:pt>
                <c:pt idx="19">
                  <c:v>2019T4</c:v>
                </c:pt>
                <c:pt idx="20">
                  <c:v>2020T1</c:v>
                </c:pt>
                <c:pt idx="21">
                  <c:v>2020T2</c:v>
                </c:pt>
                <c:pt idx="22">
                  <c:v>2020T3</c:v>
                </c:pt>
                <c:pt idx="23">
                  <c:v>2020T4</c:v>
                </c:pt>
                <c:pt idx="24">
                  <c:v>2021T1</c:v>
                </c:pt>
                <c:pt idx="25">
                  <c:v>2021T2</c:v>
                </c:pt>
              </c:strCache>
            </c:strRef>
          </c:cat>
          <c:val>
            <c:numRef>
              <c:f>'Slide 3'!$C$31:$C$58</c:f>
              <c:numCache>
                <c:formatCode>#\ ##0.0</c:formatCode>
                <c:ptCount val="28"/>
                <c:pt idx="0">
                  <c:v>18.926290000000002</c:v>
                </c:pt>
                <c:pt idx="1">
                  <c:v>19.374919999999999</c:v>
                </c:pt>
                <c:pt idx="2">
                  <c:v>19.5504</c:v>
                </c:pt>
                <c:pt idx="3">
                  <c:v>19.2605</c:v>
                </c:pt>
                <c:pt idx="4">
                  <c:v>19.159749999999999</c:v>
                </c:pt>
                <c:pt idx="5">
                  <c:v>19.520580000000002</c:v>
                </c:pt>
                <c:pt idx="6">
                  <c:v>19.658560000000001</c:v>
                </c:pt>
                <c:pt idx="7">
                  <c:v>19.423179999999999</c:v>
                </c:pt>
                <c:pt idx="8">
                  <c:v>19.36515</c:v>
                </c:pt>
                <c:pt idx="9">
                  <c:v>19.757339999999999</c:v>
                </c:pt>
                <c:pt idx="10">
                  <c:v>19.889610000000001</c:v>
                </c:pt>
                <c:pt idx="11">
                  <c:v>19.639710000000001</c:v>
                </c:pt>
                <c:pt idx="12">
                  <c:v>19.48339</c:v>
                </c:pt>
                <c:pt idx="13">
                  <c:v>19.90213</c:v>
                </c:pt>
                <c:pt idx="14">
                  <c:v>20.048919999999999</c:v>
                </c:pt>
                <c:pt idx="15">
                  <c:v>19.816749999999999</c:v>
                </c:pt>
                <c:pt idx="16">
                  <c:v>19.851839999999999</c:v>
                </c:pt>
                <c:pt idx="17">
                  <c:v>20.285640000000001</c:v>
                </c:pt>
                <c:pt idx="18">
                  <c:v>20.46285</c:v>
                </c:pt>
                <c:pt idx="19">
                  <c:v>20.197860000000002</c:v>
                </c:pt>
                <c:pt idx="20">
                  <c:v>19.867060000000002</c:v>
                </c:pt>
                <c:pt idx="21">
                  <c:v>19.32329</c:v>
                </c:pt>
                <c:pt idx="22">
                  <c:v>20.390270000000001</c:v>
                </c:pt>
                <c:pt idx="23">
                  <c:v>20.208650000000002</c:v>
                </c:pt>
                <c:pt idx="24">
                  <c:v>19.99737</c:v>
                </c:pt>
                <c:pt idx="25">
                  <c:v>20.407959999999999</c:v>
                </c:pt>
                <c:pt idx="26" formatCode="0.0">
                  <c:v>20.696900000000003</c:v>
                </c:pt>
                <c:pt idx="27" formatCode="0.0">
                  <c:v>20.4391</c:v>
                </c:pt>
              </c:numCache>
            </c:numRef>
          </c:val>
          <c:smooth val="0"/>
          <c:extLst xmlns:c16r2="http://schemas.microsoft.com/office/drawing/2015/06/chart">
            <c:ext xmlns:c16="http://schemas.microsoft.com/office/drawing/2014/chart" uri="{C3380CC4-5D6E-409C-BE32-E72D297353CC}">
              <c16:uniqueId val="{00000003-7838-4DEF-93D0-0AC30D5754F8}"/>
            </c:ext>
          </c:extLst>
        </c:ser>
        <c:dLbls>
          <c:showLegendKey val="0"/>
          <c:showVal val="0"/>
          <c:showCatName val="0"/>
          <c:showSerName val="0"/>
          <c:showPercent val="0"/>
          <c:showBubbleSize val="0"/>
        </c:dLbls>
        <c:marker val="1"/>
        <c:smooth val="0"/>
        <c:axId val="233306112"/>
        <c:axId val="153915328"/>
      </c:lineChart>
      <c:catAx>
        <c:axId val="23330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9145536"/>
        <c:crosses val="autoZero"/>
        <c:auto val="1"/>
        <c:lblAlgn val="ctr"/>
        <c:lblOffset val="100"/>
        <c:tickLblSkip val="4"/>
        <c:tickMarkSkip val="4"/>
        <c:noMultiLvlLbl val="0"/>
      </c:catAx>
      <c:valAx>
        <c:axId val="59145536"/>
        <c:scaling>
          <c:orientation val="minMax"/>
          <c:max val="20.5"/>
          <c:min val="16.5"/>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70C0"/>
                </a:solidFill>
                <a:latin typeface="+mn-lt"/>
                <a:ea typeface="+mn-ea"/>
                <a:cs typeface="+mn-cs"/>
              </a:defRPr>
            </a:pPr>
            <a:endParaRPr lang="fr-FR"/>
          </a:p>
        </c:txPr>
        <c:crossAx val="233304576"/>
        <c:crosses val="autoZero"/>
        <c:crossBetween val="between"/>
      </c:valAx>
      <c:valAx>
        <c:axId val="153915328"/>
        <c:scaling>
          <c:orientation val="minMax"/>
          <c:max val="21"/>
          <c:min val="16.5"/>
        </c:scaling>
        <c:delete val="0"/>
        <c:axPos val="r"/>
        <c:numFmt formatCode="#\ ##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lumMod val="75000"/>
                  </a:schemeClr>
                </a:solidFill>
                <a:latin typeface="+mn-lt"/>
                <a:ea typeface="+mn-ea"/>
                <a:cs typeface="+mn-cs"/>
              </a:defRPr>
            </a:pPr>
            <a:endParaRPr lang="fr-FR"/>
          </a:p>
        </c:txPr>
        <c:crossAx val="233306112"/>
        <c:crosses val="max"/>
        <c:crossBetween val="between"/>
      </c:valAx>
      <c:catAx>
        <c:axId val="233306112"/>
        <c:scaling>
          <c:orientation val="minMax"/>
        </c:scaling>
        <c:delete val="1"/>
        <c:axPos val="b"/>
        <c:numFmt formatCode="General" sourceLinked="1"/>
        <c:majorTickMark val="out"/>
        <c:minorTickMark val="none"/>
        <c:tickLblPos val="nextTo"/>
        <c:crossAx val="1539153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'Slide 3'!$B$62</c:f>
              <c:strCache>
                <c:ptCount val="1"/>
                <c:pt idx="0">
                  <c:v>Taux de chômage</c:v>
                </c:pt>
              </c:strCache>
            </c:strRef>
          </c:tx>
          <c:spPr>
            <a:ln w="28575" cap="rnd">
              <a:solidFill>
                <a:schemeClr val="accent1"/>
              </a:solidFill>
              <a:round/>
            </a:ln>
            <a:effectLst/>
          </c:spPr>
          <c:marker>
            <c:symbol val="none"/>
          </c:marker>
          <c:dLbls>
            <c:dLbl>
              <c:idx val="21"/>
              <c:layout>
                <c:manualLayout>
                  <c:x val="-9.6172340834776063E-2"/>
                  <c:y val="-4.5701228220508427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E21-470F-8C64-B005283CAC8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1">
                        <a:lumMod val="7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'Slide 3'!$A$63:$A$90</c:f>
              <c:strCache>
                <c:ptCount val="28"/>
                <c:pt idx="0">
                  <c:v>2015T1</c:v>
                </c:pt>
                <c:pt idx="1">
                  <c:v>2015T2</c:v>
                </c:pt>
                <c:pt idx="2">
                  <c:v>2015T3</c:v>
                </c:pt>
                <c:pt idx="3">
                  <c:v>2015T4</c:v>
                </c:pt>
                <c:pt idx="4">
                  <c:v>2016T1</c:v>
                </c:pt>
                <c:pt idx="5">
                  <c:v>2016T2</c:v>
                </c:pt>
                <c:pt idx="6">
                  <c:v>2016T3</c:v>
                </c:pt>
                <c:pt idx="7">
                  <c:v>2016T4</c:v>
                </c:pt>
                <c:pt idx="8">
                  <c:v>2017T1</c:v>
                </c:pt>
                <c:pt idx="9">
                  <c:v>2017T2</c:v>
                </c:pt>
                <c:pt idx="10">
                  <c:v>2017T3</c:v>
                </c:pt>
                <c:pt idx="11">
                  <c:v>2017T4</c:v>
                </c:pt>
                <c:pt idx="12">
                  <c:v>2018T1</c:v>
                </c:pt>
                <c:pt idx="13">
                  <c:v>2018T2</c:v>
                </c:pt>
                <c:pt idx="14">
                  <c:v>2018T3</c:v>
                </c:pt>
                <c:pt idx="15">
                  <c:v>2018T4</c:v>
                </c:pt>
                <c:pt idx="16">
                  <c:v>2019T1</c:v>
                </c:pt>
                <c:pt idx="17">
                  <c:v>2019T2</c:v>
                </c:pt>
                <c:pt idx="18">
                  <c:v>2019T3</c:v>
                </c:pt>
                <c:pt idx="19">
                  <c:v>2019T4</c:v>
                </c:pt>
                <c:pt idx="20">
                  <c:v>2020T1</c:v>
                </c:pt>
                <c:pt idx="21">
                  <c:v>2020T2</c:v>
                </c:pt>
                <c:pt idx="22">
                  <c:v>2020T3</c:v>
                </c:pt>
                <c:pt idx="23">
                  <c:v>2020T4</c:v>
                </c:pt>
                <c:pt idx="24">
                  <c:v>2021T1</c:v>
                </c:pt>
                <c:pt idx="25">
                  <c:v>2021T2</c:v>
                </c:pt>
                <c:pt idx="26">
                  <c:v>2021T3</c:v>
                </c:pt>
                <c:pt idx="27">
                  <c:v>2021T4</c:v>
                </c:pt>
              </c:strCache>
            </c:strRef>
          </c:cat>
          <c:val>
            <c:numRef>
              <c:f>'Slide 3'!$B$63:$B$90</c:f>
              <c:numCache>
                <c:formatCode>0.0%</c:formatCode>
                <c:ptCount val="28"/>
                <c:pt idx="0">
                  <c:v>7.1908176404356053E-2</c:v>
                </c:pt>
                <c:pt idx="1">
                  <c:v>6.8848181050554028E-2</c:v>
                </c:pt>
                <c:pt idx="2">
                  <c:v>7.0133501104836724E-2</c:v>
                </c:pt>
                <c:pt idx="3">
                  <c:v>6.5402767321720623E-2</c:v>
                </c:pt>
                <c:pt idx="4">
                  <c:v>7.6438732238155505E-2</c:v>
                </c:pt>
                <c:pt idx="5">
                  <c:v>6.9470374343385294E-2</c:v>
                </c:pt>
                <c:pt idx="6">
                  <c:v>7.0628265752934086E-2</c:v>
                </c:pt>
                <c:pt idx="7">
                  <c:v>6.3499334300562524E-2</c:v>
                </c:pt>
                <c:pt idx="8">
                  <c:v>7.1063740792093016E-2</c:v>
                </c:pt>
                <c:pt idx="9">
                  <c:v>6.4630056475213762E-2</c:v>
                </c:pt>
                <c:pt idx="10">
                  <c:v>6.3179971854651754E-2</c:v>
                </c:pt>
                <c:pt idx="11">
                  <c:v>5.4818019207004583E-2</c:v>
                </c:pt>
                <c:pt idx="12">
                  <c:v>6.2062043617666131E-2</c:v>
                </c:pt>
                <c:pt idx="13">
                  <c:v>5.9032827139607662E-2</c:v>
                </c:pt>
                <c:pt idx="14">
                  <c:v>6.0185236910516873E-2</c:v>
                </c:pt>
                <c:pt idx="15">
                  <c:v>5.199081585022771E-2</c:v>
                </c:pt>
                <c:pt idx="16">
                  <c:v>6.1434254960749231E-2</c:v>
                </c:pt>
                <c:pt idx="17">
                  <c:v>5.5438576253941212E-2</c:v>
                </c:pt>
                <c:pt idx="18">
                  <c:v>5.7634738074119694E-2</c:v>
                </c:pt>
                <c:pt idx="19">
                  <c:v>5.2070367850851527E-2</c:v>
                </c:pt>
                <c:pt idx="20">
                  <c:v>6.6925604493065408E-2</c:v>
                </c:pt>
                <c:pt idx="21">
                  <c:v>0.13021923285320461</c:v>
                </c:pt>
                <c:pt idx="22">
                  <c:v>0.10212846617528851</c:v>
                </c:pt>
                <c:pt idx="23">
                  <c:v>8.0309421955449767E-2</c:v>
                </c:pt>
                <c:pt idx="24">
                  <c:v>8.8299411372595504E-2</c:v>
                </c:pt>
                <c:pt idx="25">
                  <c:v>8.0383389618560605E-2</c:v>
                </c:pt>
                <c:pt idx="26">
                  <c:v>7.2999999999999995E-2</c:v>
                </c:pt>
                <c:pt idx="27">
                  <c:v>5.7000000000000002E-2</c:v>
                </c:pt>
              </c:numCache>
            </c:numRef>
          </c:val>
          <c:smooth val="0"/>
          <c:extLst xmlns:c16r2="http://schemas.microsoft.com/office/drawing/2015/06/chart">
            <c:ext xmlns:c16="http://schemas.microsoft.com/office/drawing/2014/chart" uri="{C3380CC4-5D6E-409C-BE32-E72D297353CC}">
              <c16:uniqueId val="{00000001-AE21-470F-8C64-B005283CAC81}"/>
            </c:ext>
          </c:extLst>
        </c:ser>
        <c:dLbls>
          <c:showLegendKey val="0"/>
          <c:showVal val="0"/>
          <c:showCatName val="0"/>
          <c:showSerName val="0"/>
          <c:showPercent val="0"/>
          <c:showBubbleSize val="0"/>
        </c:dLbls>
        <c:marker val="1"/>
        <c:smooth val="0"/>
        <c:axId val="233305088"/>
        <c:axId val="153918208"/>
      </c:lineChart>
      <c:lineChart>
        <c:grouping val="standard"/>
        <c:varyColors val="0"/>
        <c:ser>
          <c:idx val="1"/>
          <c:order val="1"/>
          <c:tx>
            <c:strRef>
              <c:f>'Slide 3'!$C$62</c:f>
              <c:strCache>
                <c:ptCount val="1"/>
                <c:pt idx="0">
                  <c:v>Proportion de chômeurs de longue durée</c:v>
                </c:pt>
              </c:strCache>
            </c:strRef>
          </c:tx>
          <c:spPr>
            <a:ln w="28575" cap="rnd">
              <a:solidFill>
                <a:schemeClr val="accent2"/>
              </a:solidFill>
              <a:round/>
            </a:ln>
            <a:effectLst/>
          </c:spPr>
          <c:marker>
            <c:symbol val="none"/>
          </c:marker>
          <c:dLbls>
            <c:dLbl>
              <c:idx val="21"/>
              <c:layout>
                <c:manualLayout>
                  <c:x val="-2.5002802273145705E-2"/>
                  <c:y val="7.140816909454443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fr-FR"/>
                </a:p>
              </c:txPr>
              <c:showLegendKey val="0"/>
              <c:showVal val="1"/>
              <c:showCatName val="1"/>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17744802164451795"/>
                      <c:h val="0.14434715952489871"/>
                    </c:manualLayout>
                  </c15:layout>
                </c:ext>
                <c:ext xmlns:c16="http://schemas.microsoft.com/office/drawing/2014/chart" uri="{C3380CC4-5D6E-409C-BE32-E72D297353CC}">
                  <c16:uniqueId val="{00000002-AE21-470F-8C64-B005283CAC8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'Slide 3'!$A$63:$A$88</c:f>
              <c:strCache>
                <c:ptCount val="26"/>
                <c:pt idx="0">
                  <c:v>2015T1</c:v>
                </c:pt>
                <c:pt idx="1">
                  <c:v>2015T2</c:v>
                </c:pt>
                <c:pt idx="2">
                  <c:v>2015T3</c:v>
                </c:pt>
                <c:pt idx="3">
                  <c:v>2015T4</c:v>
                </c:pt>
                <c:pt idx="4">
                  <c:v>2016T1</c:v>
                </c:pt>
                <c:pt idx="5">
                  <c:v>2016T2</c:v>
                </c:pt>
                <c:pt idx="6">
                  <c:v>2016T3</c:v>
                </c:pt>
                <c:pt idx="7">
                  <c:v>2016T4</c:v>
                </c:pt>
                <c:pt idx="8">
                  <c:v>2017T1</c:v>
                </c:pt>
                <c:pt idx="9">
                  <c:v>2017T2</c:v>
                </c:pt>
                <c:pt idx="10">
                  <c:v>2017T3</c:v>
                </c:pt>
                <c:pt idx="11">
                  <c:v>2017T4</c:v>
                </c:pt>
                <c:pt idx="12">
                  <c:v>2018T1</c:v>
                </c:pt>
                <c:pt idx="13">
                  <c:v>2018T2</c:v>
                </c:pt>
                <c:pt idx="14">
                  <c:v>2018T3</c:v>
                </c:pt>
                <c:pt idx="15">
                  <c:v>2018T4</c:v>
                </c:pt>
                <c:pt idx="16">
                  <c:v>2019T1</c:v>
                </c:pt>
                <c:pt idx="17">
                  <c:v>2019T2</c:v>
                </c:pt>
                <c:pt idx="18">
                  <c:v>2019T3</c:v>
                </c:pt>
                <c:pt idx="19">
                  <c:v>2019T4</c:v>
                </c:pt>
                <c:pt idx="20">
                  <c:v>2020T1</c:v>
                </c:pt>
                <c:pt idx="21">
                  <c:v>2020T2</c:v>
                </c:pt>
                <c:pt idx="22">
                  <c:v>2020T3</c:v>
                </c:pt>
                <c:pt idx="23">
                  <c:v>2020T4</c:v>
                </c:pt>
                <c:pt idx="24">
                  <c:v>2021T1</c:v>
                </c:pt>
                <c:pt idx="25">
                  <c:v>2021T2</c:v>
                </c:pt>
              </c:strCache>
            </c:strRef>
          </c:cat>
          <c:val>
            <c:numRef>
              <c:f>'Slide 3'!$C$63:$C$90</c:f>
              <c:numCache>
                <c:formatCode>0.00%</c:formatCode>
                <c:ptCount val="28"/>
                <c:pt idx="0">
                  <c:v>0.2107226107226107</c:v>
                </c:pt>
                <c:pt idx="1">
                  <c:v>0.20181884989895282</c:v>
                </c:pt>
                <c:pt idx="2">
                  <c:v>0.20081503282771113</c:v>
                </c:pt>
                <c:pt idx="3">
                  <c:v>0.21251556929948887</c:v>
                </c:pt>
                <c:pt idx="4">
                  <c:v>0.21249047981721253</c:v>
                </c:pt>
                <c:pt idx="5">
                  <c:v>0.2030380641172834</c:v>
                </c:pt>
                <c:pt idx="6">
                  <c:v>0.22355280401283384</c:v>
                </c:pt>
                <c:pt idx="7">
                  <c:v>0.21710555729422809</c:v>
                </c:pt>
                <c:pt idx="8">
                  <c:v>0.21778380653912721</c:v>
                </c:pt>
                <c:pt idx="9">
                  <c:v>0.22648281072912732</c:v>
                </c:pt>
                <c:pt idx="10">
                  <c:v>0.21130221130221133</c:v>
                </c:pt>
                <c:pt idx="11">
                  <c:v>0.20357816402466994</c:v>
                </c:pt>
                <c:pt idx="12">
                  <c:v>0.19529770671155058</c:v>
                </c:pt>
                <c:pt idx="13">
                  <c:v>0.19882767921983607</c:v>
                </c:pt>
                <c:pt idx="14">
                  <c:v>0.18447403736967066</c:v>
                </c:pt>
                <c:pt idx="15">
                  <c:v>0.17472815898012747</c:v>
                </c:pt>
                <c:pt idx="16">
                  <c:v>0.15806212233647832</c:v>
                </c:pt>
                <c:pt idx="17">
                  <c:v>0.15463230393245944</c:v>
                </c:pt>
                <c:pt idx="18">
                  <c:v>0.15495455553092444</c:v>
                </c:pt>
                <c:pt idx="19">
                  <c:v>0.15632135082036849</c:v>
                </c:pt>
                <c:pt idx="20">
                  <c:v>0.13613017808284933</c:v>
                </c:pt>
                <c:pt idx="21">
                  <c:v>6.8858329395966478E-2</c:v>
                </c:pt>
                <c:pt idx="22">
                  <c:v>0.12812118877976764</c:v>
                </c:pt>
                <c:pt idx="23">
                  <c:v>0.27406961509861549</c:v>
                </c:pt>
                <c:pt idx="24">
                  <c:v>0.31314404329453627</c:v>
                </c:pt>
                <c:pt idx="25">
                  <c:v>0.32316128263201815</c:v>
                </c:pt>
                <c:pt idx="26">
                  <c:v>0.29025210084033615</c:v>
                </c:pt>
                <c:pt idx="27">
                  <c:v>0.27568798257770738</c:v>
                </c:pt>
              </c:numCache>
            </c:numRef>
          </c:val>
          <c:smooth val="0"/>
          <c:extLst xmlns:c16r2="http://schemas.microsoft.com/office/drawing/2015/06/chart">
            <c:ext xmlns:c16="http://schemas.microsoft.com/office/drawing/2014/chart" uri="{C3380CC4-5D6E-409C-BE32-E72D297353CC}">
              <c16:uniqueId val="{00000003-AE21-470F-8C64-B005283CAC81}"/>
            </c:ext>
          </c:extLst>
        </c:ser>
        <c:dLbls>
          <c:showLegendKey val="0"/>
          <c:showVal val="0"/>
          <c:showCatName val="0"/>
          <c:showSerName val="0"/>
          <c:showPercent val="0"/>
          <c:showBubbleSize val="0"/>
        </c:dLbls>
        <c:marker val="1"/>
        <c:smooth val="0"/>
        <c:axId val="233307648"/>
        <c:axId val="233832448"/>
      </c:lineChart>
      <c:catAx>
        <c:axId val="23330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53918208"/>
        <c:crosses val="autoZero"/>
        <c:auto val="1"/>
        <c:lblAlgn val="ctr"/>
        <c:lblOffset val="100"/>
        <c:tickLblSkip val="4"/>
        <c:noMultiLvlLbl val="0"/>
      </c:catAx>
      <c:valAx>
        <c:axId val="153918208"/>
        <c:scaling>
          <c:orientation val="minMax"/>
          <c:max val="0.15000000000000002"/>
          <c:min val="4.0000000000000008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70C0"/>
                </a:solidFill>
                <a:latin typeface="+mn-lt"/>
                <a:ea typeface="+mn-ea"/>
                <a:cs typeface="+mn-cs"/>
              </a:defRPr>
            </a:pPr>
            <a:endParaRPr lang="fr-FR"/>
          </a:p>
        </c:txPr>
        <c:crossAx val="233305088"/>
        <c:crosses val="autoZero"/>
        <c:crossBetween val="between"/>
      </c:valAx>
      <c:valAx>
        <c:axId val="233832448"/>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lumMod val="75000"/>
                  </a:schemeClr>
                </a:solidFill>
                <a:latin typeface="+mn-lt"/>
                <a:ea typeface="+mn-ea"/>
                <a:cs typeface="+mn-cs"/>
              </a:defRPr>
            </a:pPr>
            <a:endParaRPr lang="fr-FR"/>
          </a:p>
        </c:txPr>
        <c:crossAx val="233307648"/>
        <c:crosses val="max"/>
        <c:crossBetween val="between"/>
      </c:valAx>
      <c:catAx>
        <c:axId val="233307648"/>
        <c:scaling>
          <c:orientation val="minMax"/>
        </c:scaling>
        <c:delete val="1"/>
        <c:axPos val="b"/>
        <c:numFmt formatCode="General" sourceLinked="1"/>
        <c:majorTickMark val="out"/>
        <c:minorTickMark val="none"/>
        <c:tickLblPos val="nextTo"/>
        <c:crossAx val="2338324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68A2F-361A-48E4-84C6-02EDE798B83A}" type="doc">
      <dgm:prSet loTypeId="urn:microsoft.com/office/officeart/2005/8/layout/arrow2" loCatId="process" qsTypeId="urn:microsoft.com/office/officeart/2005/8/quickstyle/simple1" qsCatId="simple" csTypeId="urn:microsoft.com/office/officeart/2005/8/colors/accent1_2" csCatId="accent1" phldr="1"/>
      <dgm:spPr/>
    </dgm:pt>
    <dgm:pt modelId="{7FC52804-022D-4D36-B40D-B1BC76E7D6EA}">
      <dgm:prSet phldrT="[Text]" custT="1"/>
      <dgm:spPr/>
      <dgm:t>
        <a:bodyPr/>
        <a:lstStyle/>
        <a:p>
          <a:r>
            <a:rPr lang="fr-CA" sz="1600" dirty="0" smtClean="0"/>
            <a:t>Facteurs internationaux et domestiques qui affectent le marché du travail au Canada </a:t>
          </a:r>
          <a:endParaRPr lang="en-US" sz="1600" dirty="0"/>
        </a:p>
      </dgm:t>
    </dgm:pt>
    <dgm:pt modelId="{3A6A6352-D853-40C2-BB9A-933A9DB4F78A}" type="parTrans" cxnId="{9405DF17-600D-4C4C-AE95-AE95F6B65174}">
      <dgm:prSet/>
      <dgm:spPr/>
      <dgm:t>
        <a:bodyPr/>
        <a:lstStyle/>
        <a:p>
          <a:endParaRPr lang="en-US"/>
        </a:p>
      </dgm:t>
    </dgm:pt>
    <dgm:pt modelId="{C1453375-BB0E-4702-AA2D-12FAD7A079C4}" type="sibTrans" cxnId="{9405DF17-600D-4C4C-AE95-AE95F6B65174}">
      <dgm:prSet/>
      <dgm:spPr/>
      <dgm:t>
        <a:bodyPr/>
        <a:lstStyle/>
        <a:p>
          <a:endParaRPr lang="en-US"/>
        </a:p>
      </dgm:t>
    </dgm:pt>
    <dgm:pt modelId="{B9FBC72C-9843-4C44-862C-447A15B65F77}">
      <dgm:prSet custT="1"/>
      <dgm:spPr/>
      <dgm:t>
        <a:bodyPr/>
        <a:lstStyle/>
        <a:p>
          <a:r>
            <a:rPr lang="fr-CA" sz="1600" noProof="0" dirty="0" smtClean="0"/>
            <a:t>Un marché du travail plus inclusif peut aider à juguler les problèmes provoqués par le déficit de main d’œuvre</a:t>
          </a:r>
        </a:p>
      </dgm:t>
    </dgm:pt>
    <dgm:pt modelId="{074EDB2F-0A41-4D7A-9712-7866486F73F1}" type="parTrans" cxnId="{586295EC-7207-40A2-9766-5D02747B4B2E}">
      <dgm:prSet/>
      <dgm:spPr/>
      <dgm:t>
        <a:bodyPr/>
        <a:lstStyle/>
        <a:p>
          <a:endParaRPr lang="en-US"/>
        </a:p>
      </dgm:t>
    </dgm:pt>
    <dgm:pt modelId="{C157ED93-FF22-4730-A73B-4D2CB2E05CEA}" type="sibTrans" cxnId="{586295EC-7207-40A2-9766-5D02747B4B2E}">
      <dgm:prSet/>
      <dgm:spPr/>
      <dgm:t>
        <a:bodyPr/>
        <a:lstStyle/>
        <a:p>
          <a:endParaRPr lang="en-US"/>
        </a:p>
      </dgm:t>
    </dgm:pt>
    <dgm:pt modelId="{EAF1A0D6-1564-40F3-9F3C-4E3AEFF31AAE}">
      <dgm:prSet custT="1"/>
      <dgm:spPr/>
      <dgm:t>
        <a:bodyPr/>
        <a:lstStyle/>
        <a:p>
          <a:r>
            <a:rPr lang="fr-CA" sz="1600" noProof="0" dirty="0" smtClean="0"/>
            <a:t>Niveau de l’emploi et du chômage avant et durant la pandémie</a:t>
          </a:r>
          <a:endParaRPr lang="fr-CA" sz="1600" noProof="0" dirty="0"/>
        </a:p>
      </dgm:t>
    </dgm:pt>
    <dgm:pt modelId="{E300933B-4712-47FA-BD3C-53695D8BB1A8}" type="parTrans" cxnId="{C4F2FAF0-CB82-4D9E-A293-C5CF7626325F}">
      <dgm:prSet/>
      <dgm:spPr/>
      <dgm:t>
        <a:bodyPr/>
        <a:lstStyle/>
        <a:p>
          <a:endParaRPr lang="en-US"/>
        </a:p>
      </dgm:t>
    </dgm:pt>
    <dgm:pt modelId="{A5AE7C33-4E2B-48AB-97BB-B3EC8D31279D}" type="sibTrans" cxnId="{C4F2FAF0-CB82-4D9E-A293-C5CF7626325F}">
      <dgm:prSet/>
      <dgm:spPr/>
      <dgm:t>
        <a:bodyPr/>
        <a:lstStyle/>
        <a:p>
          <a:endParaRPr lang="en-US"/>
        </a:p>
      </dgm:t>
    </dgm:pt>
    <dgm:pt modelId="{856CF736-9599-41DF-B018-D7A74E70159E}">
      <dgm:prSet custT="1"/>
      <dgm:spPr/>
      <dgm:t>
        <a:bodyPr/>
        <a:lstStyle/>
        <a:p>
          <a:r>
            <a:rPr lang="fr-CA" sz="1600" noProof="0" dirty="0" smtClean="0"/>
            <a:t>Observations générales</a:t>
          </a:r>
          <a:endParaRPr lang="fr-CA" sz="1600" noProof="0" dirty="0"/>
        </a:p>
      </dgm:t>
    </dgm:pt>
    <dgm:pt modelId="{CC654B8E-F209-4A0D-9F44-47F866E4DB5A}" type="parTrans" cxnId="{B62248E1-C583-440F-882D-48E8AE6B0200}">
      <dgm:prSet/>
      <dgm:spPr/>
      <dgm:t>
        <a:bodyPr/>
        <a:lstStyle/>
        <a:p>
          <a:endParaRPr lang="en-US"/>
        </a:p>
      </dgm:t>
    </dgm:pt>
    <dgm:pt modelId="{90141348-2BE8-415E-9865-493477ED326B}" type="sibTrans" cxnId="{B62248E1-C583-440F-882D-48E8AE6B0200}">
      <dgm:prSet/>
      <dgm:spPr/>
      <dgm:t>
        <a:bodyPr/>
        <a:lstStyle/>
        <a:p>
          <a:endParaRPr lang="en-US"/>
        </a:p>
      </dgm:t>
    </dgm:pt>
    <dgm:pt modelId="{E93328C2-CF36-42B1-8EA7-075A4C2142F5}">
      <dgm:prSet phldrT="[Text]" custT="1"/>
      <dgm:spPr/>
      <dgm:t>
        <a:bodyPr/>
        <a:lstStyle/>
        <a:p>
          <a:r>
            <a:rPr lang="fr-CA" sz="1600" dirty="0" smtClean="0"/>
            <a:t>Les déficits de main d’œuvre peuvent négativement affecter la croissance économique </a:t>
          </a:r>
          <a:endParaRPr lang="en-US" sz="1600" dirty="0"/>
        </a:p>
      </dgm:t>
    </dgm:pt>
    <dgm:pt modelId="{ABA7A5A9-6719-40FB-B1FF-AF55B41AA343}" type="parTrans" cxnId="{466ED5F5-5F5A-441D-B866-B743CD6EC888}">
      <dgm:prSet/>
      <dgm:spPr/>
      <dgm:t>
        <a:bodyPr/>
        <a:lstStyle/>
        <a:p>
          <a:endParaRPr lang="fr-FR"/>
        </a:p>
      </dgm:t>
    </dgm:pt>
    <dgm:pt modelId="{E7147103-4AE7-4A16-93BD-6A0CA6384BFE}" type="sibTrans" cxnId="{466ED5F5-5F5A-441D-B866-B743CD6EC888}">
      <dgm:prSet/>
      <dgm:spPr/>
      <dgm:t>
        <a:bodyPr/>
        <a:lstStyle/>
        <a:p>
          <a:endParaRPr lang="fr-FR"/>
        </a:p>
      </dgm:t>
    </dgm:pt>
    <dgm:pt modelId="{163534F9-AF3D-4FAF-8D62-FD56BA978579}" type="pres">
      <dgm:prSet presAssocID="{39568A2F-361A-48E4-84C6-02EDE798B83A}" presName="arrowDiagram" presStyleCnt="0">
        <dgm:presLayoutVars>
          <dgm:chMax val="5"/>
          <dgm:dir/>
          <dgm:resizeHandles val="exact"/>
        </dgm:presLayoutVars>
      </dgm:prSet>
      <dgm:spPr/>
    </dgm:pt>
    <dgm:pt modelId="{FE38DF51-5207-4C52-B064-56D953A36EC1}" type="pres">
      <dgm:prSet presAssocID="{39568A2F-361A-48E4-84C6-02EDE798B83A}" presName="arrow" presStyleLbl="bgShp" presStyleIdx="0" presStyleCnt="1" custScaleX="133281" custLinFactNeighborX="-1985" custLinFactNeighborY="593"/>
      <dgm:spPr/>
    </dgm:pt>
    <dgm:pt modelId="{9EB325EA-831E-476A-8175-CCF758598768}" type="pres">
      <dgm:prSet presAssocID="{39568A2F-361A-48E4-84C6-02EDE798B83A}" presName="arrowDiagram5" presStyleCnt="0"/>
      <dgm:spPr/>
    </dgm:pt>
    <dgm:pt modelId="{F06C5090-BAEB-45D7-A8A9-1C0303390E3A}" type="pres">
      <dgm:prSet presAssocID="{7FC52804-022D-4D36-B40D-B1BC76E7D6EA}" presName="bullet5a" presStyleLbl="node1" presStyleIdx="0" presStyleCnt="5" custLinFactX="-146345" custLinFactY="-100000" custLinFactNeighborX="-200000" custLinFactNeighborY="-113444"/>
      <dgm:spPr/>
    </dgm:pt>
    <dgm:pt modelId="{0C0B4800-7537-4C3A-992D-8AE3EE289D57}" type="pres">
      <dgm:prSet presAssocID="{7FC52804-022D-4D36-B40D-B1BC76E7D6EA}" presName="textBox5a" presStyleLbl="revTx" presStyleIdx="0" presStyleCnt="5" custScaleX="206746" custLinFactNeighborX="-96869" custLinFactNeighborY="-7472">
        <dgm:presLayoutVars>
          <dgm:bulletEnabled val="1"/>
        </dgm:presLayoutVars>
      </dgm:prSet>
      <dgm:spPr/>
      <dgm:t>
        <a:bodyPr/>
        <a:lstStyle/>
        <a:p>
          <a:endParaRPr lang="en-US"/>
        </a:p>
      </dgm:t>
    </dgm:pt>
    <dgm:pt modelId="{4B91FC04-724D-4EF3-BC92-C54EDDBC7012}" type="pres">
      <dgm:prSet presAssocID="{E93328C2-CF36-42B1-8EA7-075A4C2142F5}" presName="bullet5b" presStyleLbl="node1" presStyleIdx="1" presStyleCnt="5"/>
      <dgm:spPr/>
    </dgm:pt>
    <dgm:pt modelId="{D34390AF-4B3D-4FC6-AD24-F6F41AD1DEAF}" type="pres">
      <dgm:prSet presAssocID="{E93328C2-CF36-42B1-8EA7-075A4C2142F5}" presName="textBox5b" presStyleLbl="revTx" presStyleIdx="1" presStyleCnt="5" custScaleX="171850" custScaleY="70267" custLinFactY="-20543" custLinFactNeighborX="-29053" custLinFactNeighborY="-100000">
        <dgm:presLayoutVars>
          <dgm:bulletEnabled val="1"/>
        </dgm:presLayoutVars>
      </dgm:prSet>
      <dgm:spPr/>
      <dgm:t>
        <a:bodyPr/>
        <a:lstStyle/>
        <a:p>
          <a:endParaRPr lang="fr-FR"/>
        </a:p>
      </dgm:t>
    </dgm:pt>
    <dgm:pt modelId="{D0556A06-2F80-4467-A291-92E948A9DB1A}" type="pres">
      <dgm:prSet presAssocID="{B9FBC72C-9843-4C44-862C-447A15B65F77}" presName="bullet5c" presStyleLbl="node1" presStyleIdx="2" presStyleCnt="5" custLinFactX="100000" custLinFactNeighborX="150645" custLinFactNeighborY="-81048"/>
      <dgm:spPr/>
    </dgm:pt>
    <dgm:pt modelId="{D2AA55E0-1912-4112-B27F-6E5412BD9CD8}" type="pres">
      <dgm:prSet presAssocID="{B9FBC72C-9843-4C44-862C-447A15B65F77}" presName="textBox5c" presStyleLbl="revTx" presStyleIdx="2" presStyleCnt="5" custScaleX="156064" custScaleY="61237" custLinFactNeighborX="44480" custLinFactNeighborY="-12183">
        <dgm:presLayoutVars>
          <dgm:bulletEnabled val="1"/>
        </dgm:presLayoutVars>
      </dgm:prSet>
      <dgm:spPr/>
      <dgm:t>
        <a:bodyPr/>
        <a:lstStyle/>
        <a:p>
          <a:endParaRPr lang="en-US"/>
        </a:p>
      </dgm:t>
    </dgm:pt>
    <dgm:pt modelId="{2823A2ED-DDEB-4E31-8D21-B5DF98433F3A}" type="pres">
      <dgm:prSet presAssocID="{EAF1A0D6-1564-40F3-9F3C-4E3AEFF31AAE}" presName="bullet5d" presStyleLbl="node1" presStyleIdx="3" presStyleCnt="5" custLinFactX="177978" custLinFactNeighborX="200000" custLinFactNeighborY="-44820"/>
      <dgm:spPr/>
    </dgm:pt>
    <dgm:pt modelId="{A700543E-018A-4899-A44B-E2C1ABED34A7}" type="pres">
      <dgm:prSet presAssocID="{EAF1A0D6-1564-40F3-9F3C-4E3AEFF31AAE}" presName="textBox5d" presStyleLbl="revTx" presStyleIdx="3" presStyleCnt="5" custScaleX="139092" custScaleY="37488" custLinFactNeighborX="62935" custLinFactNeighborY="-86534">
        <dgm:presLayoutVars>
          <dgm:bulletEnabled val="1"/>
        </dgm:presLayoutVars>
      </dgm:prSet>
      <dgm:spPr/>
      <dgm:t>
        <a:bodyPr/>
        <a:lstStyle/>
        <a:p>
          <a:endParaRPr lang="en-US"/>
        </a:p>
      </dgm:t>
    </dgm:pt>
    <dgm:pt modelId="{5B00AD8D-936A-4430-8DC5-A703F7CBF671}" type="pres">
      <dgm:prSet presAssocID="{856CF736-9599-41DF-B018-D7A74E70159E}" presName="bullet5e" presStyleLbl="node1" presStyleIdx="4" presStyleCnt="5" custLinFactX="122618" custLinFactNeighborX="200000" custLinFactNeighborY="-17588"/>
      <dgm:spPr/>
    </dgm:pt>
    <dgm:pt modelId="{E0F133AD-6CDB-42C7-962A-E560F45B5D3C}" type="pres">
      <dgm:prSet presAssocID="{856CF736-9599-41DF-B018-D7A74E70159E}" presName="textBox5e" presStyleLbl="revTx" presStyleIdx="4" presStyleCnt="5" custScaleX="120442" custScaleY="26148" custLinFactX="10226" custLinFactNeighborX="100000" custLinFactNeighborY="-11075">
        <dgm:presLayoutVars>
          <dgm:bulletEnabled val="1"/>
        </dgm:presLayoutVars>
      </dgm:prSet>
      <dgm:spPr/>
      <dgm:t>
        <a:bodyPr/>
        <a:lstStyle/>
        <a:p>
          <a:endParaRPr lang="en-US"/>
        </a:p>
      </dgm:t>
    </dgm:pt>
  </dgm:ptLst>
  <dgm:cxnLst>
    <dgm:cxn modelId="{466ED5F5-5F5A-441D-B866-B743CD6EC888}" srcId="{39568A2F-361A-48E4-84C6-02EDE798B83A}" destId="{E93328C2-CF36-42B1-8EA7-075A4C2142F5}" srcOrd="1" destOrd="0" parTransId="{ABA7A5A9-6719-40FB-B1FF-AF55B41AA343}" sibTransId="{E7147103-4AE7-4A16-93BD-6A0CA6384BFE}"/>
    <dgm:cxn modelId="{C4F2FAF0-CB82-4D9E-A293-C5CF7626325F}" srcId="{39568A2F-361A-48E4-84C6-02EDE798B83A}" destId="{EAF1A0D6-1564-40F3-9F3C-4E3AEFF31AAE}" srcOrd="3" destOrd="0" parTransId="{E300933B-4712-47FA-BD3C-53695D8BB1A8}" sibTransId="{A5AE7C33-4E2B-48AB-97BB-B3EC8D31279D}"/>
    <dgm:cxn modelId="{9405DF17-600D-4C4C-AE95-AE95F6B65174}" srcId="{39568A2F-361A-48E4-84C6-02EDE798B83A}" destId="{7FC52804-022D-4D36-B40D-B1BC76E7D6EA}" srcOrd="0" destOrd="0" parTransId="{3A6A6352-D853-40C2-BB9A-933A9DB4F78A}" sibTransId="{C1453375-BB0E-4702-AA2D-12FAD7A079C4}"/>
    <dgm:cxn modelId="{92D5FADC-8662-4322-A9E3-6C538A157FEC}" type="presOf" srcId="{E93328C2-CF36-42B1-8EA7-075A4C2142F5}" destId="{D34390AF-4B3D-4FC6-AD24-F6F41AD1DEAF}" srcOrd="0" destOrd="0" presId="urn:microsoft.com/office/officeart/2005/8/layout/arrow2"/>
    <dgm:cxn modelId="{B62248E1-C583-440F-882D-48E8AE6B0200}" srcId="{39568A2F-361A-48E4-84C6-02EDE798B83A}" destId="{856CF736-9599-41DF-B018-D7A74E70159E}" srcOrd="4" destOrd="0" parTransId="{CC654B8E-F209-4A0D-9F44-47F866E4DB5A}" sibTransId="{90141348-2BE8-415E-9865-493477ED326B}"/>
    <dgm:cxn modelId="{586295EC-7207-40A2-9766-5D02747B4B2E}" srcId="{39568A2F-361A-48E4-84C6-02EDE798B83A}" destId="{B9FBC72C-9843-4C44-862C-447A15B65F77}" srcOrd="2" destOrd="0" parTransId="{074EDB2F-0A41-4D7A-9712-7866486F73F1}" sibTransId="{C157ED93-FF22-4730-A73B-4D2CB2E05CEA}"/>
    <dgm:cxn modelId="{AE4602E8-059D-4B36-BD55-BF0D540B6474}" type="presOf" srcId="{7FC52804-022D-4D36-B40D-B1BC76E7D6EA}" destId="{0C0B4800-7537-4C3A-992D-8AE3EE289D57}" srcOrd="0" destOrd="0" presId="urn:microsoft.com/office/officeart/2005/8/layout/arrow2"/>
    <dgm:cxn modelId="{9852B1C1-27B8-4B94-8F21-D5ADAD8A16E4}" type="presOf" srcId="{856CF736-9599-41DF-B018-D7A74E70159E}" destId="{E0F133AD-6CDB-42C7-962A-E560F45B5D3C}" srcOrd="0" destOrd="0" presId="urn:microsoft.com/office/officeart/2005/8/layout/arrow2"/>
    <dgm:cxn modelId="{47C12192-3B65-40F5-A25F-FE4945DE6E90}" type="presOf" srcId="{EAF1A0D6-1564-40F3-9F3C-4E3AEFF31AAE}" destId="{A700543E-018A-4899-A44B-E2C1ABED34A7}" srcOrd="0" destOrd="0" presId="urn:microsoft.com/office/officeart/2005/8/layout/arrow2"/>
    <dgm:cxn modelId="{7C1BF8A2-0584-4335-A674-E1DC42C09D19}" type="presOf" srcId="{B9FBC72C-9843-4C44-862C-447A15B65F77}" destId="{D2AA55E0-1912-4112-B27F-6E5412BD9CD8}" srcOrd="0" destOrd="0" presId="urn:microsoft.com/office/officeart/2005/8/layout/arrow2"/>
    <dgm:cxn modelId="{F71517AA-0B68-4630-8D2E-E38AA657EBFB}" type="presOf" srcId="{39568A2F-361A-48E4-84C6-02EDE798B83A}" destId="{163534F9-AF3D-4FAF-8D62-FD56BA978579}" srcOrd="0" destOrd="0" presId="urn:microsoft.com/office/officeart/2005/8/layout/arrow2"/>
    <dgm:cxn modelId="{38D0599A-268C-41CB-954E-BA8EF5E8EE55}" type="presParOf" srcId="{163534F9-AF3D-4FAF-8D62-FD56BA978579}" destId="{FE38DF51-5207-4C52-B064-56D953A36EC1}" srcOrd="0" destOrd="0" presId="urn:microsoft.com/office/officeart/2005/8/layout/arrow2"/>
    <dgm:cxn modelId="{133B2161-1864-4556-B6B8-DB7F51B77DC2}" type="presParOf" srcId="{163534F9-AF3D-4FAF-8D62-FD56BA978579}" destId="{9EB325EA-831E-476A-8175-CCF758598768}" srcOrd="1" destOrd="0" presId="urn:microsoft.com/office/officeart/2005/8/layout/arrow2"/>
    <dgm:cxn modelId="{2777AF8A-439E-43D7-88CF-9674875D607F}" type="presParOf" srcId="{9EB325EA-831E-476A-8175-CCF758598768}" destId="{F06C5090-BAEB-45D7-A8A9-1C0303390E3A}" srcOrd="0" destOrd="0" presId="urn:microsoft.com/office/officeart/2005/8/layout/arrow2"/>
    <dgm:cxn modelId="{4013847B-0F07-48CF-A958-C3E00BC6F776}" type="presParOf" srcId="{9EB325EA-831E-476A-8175-CCF758598768}" destId="{0C0B4800-7537-4C3A-992D-8AE3EE289D57}" srcOrd="1" destOrd="0" presId="urn:microsoft.com/office/officeart/2005/8/layout/arrow2"/>
    <dgm:cxn modelId="{250CEBF0-A43C-475F-95B2-D0086267CD25}" type="presParOf" srcId="{9EB325EA-831E-476A-8175-CCF758598768}" destId="{4B91FC04-724D-4EF3-BC92-C54EDDBC7012}" srcOrd="2" destOrd="0" presId="urn:microsoft.com/office/officeart/2005/8/layout/arrow2"/>
    <dgm:cxn modelId="{D7D1A638-DDE3-4502-876A-6E357B5355C7}" type="presParOf" srcId="{9EB325EA-831E-476A-8175-CCF758598768}" destId="{D34390AF-4B3D-4FC6-AD24-F6F41AD1DEAF}" srcOrd="3" destOrd="0" presId="urn:microsoft.com/office/officeart/2005/8/layout/arrow2"/>
    <dgm:cxn modelId="{D1D230CC-FE4F-4215-869A-D9E1F5D6556F}" type="presParOf" srcId="{9EB325EA-831E-476A-8175-CCF758598768}" destId="{D0556A06-2F80-4467-A291-92E948A9DB1A}" srcOrd="4" destOrd="0" presId="urn:microsoft.com/office/officeart/2005/8/layout/arrow2"/>
    <dgm:cxn modelId="{2196A3B3-E900-4412-9546-27CA9F35F40B}" type="presParOf" srcId="{9EB325EA-831E-476A-8175-CCF758598768}" destId="{D2AA55E0-1912-4112-B27F-6E5412BD9CD8}" srcOrd="5" destOrd="0" presId="urn:microsoft.com/office/officeart/2005/8/layout/arrow2"/>
    <dgm:cxn modelId="{72D062EC-FC99-4C7C-B14D-A2EE20A4A657}" type="presParOf" srcId="{9EB325EA-831E-476A-8175-CCF758598768}" destId="{2823A2ED-DDEB-4E31-8D21-B5DF98433F3A}" srcOrd="6" destOrd="0" presId="urn:microsoft.com/office/officeart/2005/8/layout/arrow2"/>
    <dgm:cxn modelId="{400D9478-64A3-4C5E-9ADF-928E5A0CAF8C}" type="presParOf" srcId="{9EB325EA-831E-476A-8175-CCF758598768}" destId="{A700543E-018A-4899-A44B-E2C1ABED34A7}" srcOrd="7" destOrd="0" presId="urn:microsoft.com/office/officeart/2005/8/layout/arrow2"/>
    <dgm:cxn modelId="{A2A1858F-4ED1-462C-81BB-522A5A399BD1}" type="presParOf" srcId="{9EB325EA-831E-476A-8175-CCF758598768}" destId="{5B00AD8D-936A-4430-8DC5-A703F7CBF671}" srcOrd="8" destOrd="0" presId="urn:microsoft.com/office/officeart/2005/8/layout/arrow2"/>
    <dgm:cxn modelId="{1A3118BB-1C3C-4278-9D13-0912A59AFA7C}" type="presParOf" srcId="{9EB325EA-831E-476A-8175-CCF758598768}" destId="{E0F133AD-6CDB-42C7-962A-E560F45B5D3C}" srcOrd="9"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A918E-A32A-4FD1-A1BB-1CD1A54A432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79E13B5-D392-48FF-8A6D-9C3AB4F5579A}">
      <dgm:prSet phldrT="[Text]"/>
      <dgm:spPr/>
      <dgm:t>
        <a:bodyPr/>
        <a:lstStyle/>
        <a:p>
          <a:r>
            <a:rPr lang="fr-CA" noProof="0" dirty="0" smtClean="0"/>
            <a:t>Marché de travail Canadien</a:t>
          </a:r>
          <a:endParaRPr lang="fr-CA" noProof="0" dirty="0"/>
        </a:p>
      </dgm:t>
    </dgm:pt>
    <dgm:pt modelId="{C08B8CB4-3C32-44C0-8985-E750D8DBECEB}" type="parTrans" cxnId="{D474C995-C05B-41AA-830D-6F571965BB04}">
      <dgm:prSet/>
      <dgm:spPr/>
      <dgm:t>
        <a:bodyPr/>
        <a:lstStyle/>
        <a:p>
          <a:endParaRPr lang="en-US"/>
        </a:p>
      </dgm:t>
    </dgm:pt>
    <dgm:pt modelId="{B9A7C4E0-1962-400C-BAAA-53DE9F5C79CA}" type="sibTrans" cxnId="{D474C995-C05B-41AA-830D-6F571965BB04}">
      <dgm:prSet/>
      <dgm:spPr/>
      <dgm:t>
        <a:bodyPr/>
        <a:lstStyle/>
        <a:p>
          <a:endParaRPr lang="en-US"/>
        </a:p>
      </dgm:t>
    </dgm:pt>
    <dgm:pt modelId="{185388AD-84B6-4373-A865-DA8AF0B5E85D}">
      <dgm:prSet phldrT="[Text]"/>
      <dgm:spPr>
        <a:solidFill>
          <a:schemeClr val="accent2"/>
        </a:solidFill>
      </dgm:spPr>
      <dgm:t>
        <a:bodyPr/>
        <a:lstStyle/>
        <a:p>
          <a:r>
            <a:rPr lang="fr-CA" noProof="0" dirty="0" smtClean="0"/>
            <a:t>Globalisation</a:t>
          </a:r>
          <a:endParaRPr lang="fr-CA" noProof="0" dirty="0"/>
        </a:p>
      </dgm:t>
    </dgm:pt>
    <dgm:pt modelId="{9AB523AB-9869-4B24-AAE8-26D93E45660B}" type="parTrans" cxnId="{605D513B-DA36-49E6-A641-C9EB129B8308}">
      <dgm:prSet/>
      <dgm:spPr/>
      <dgm:t>
        <a:bodyPr/>
        <a:lstStyle/>
        <a:p>
          <a:endParaRPr lang="en-US"/>
        </a:p>
      </dgm:t>
    </dgm:pt>
    <dgm:pt modelId="{B7CBD91A-8307-4DA4-94D4-ED8C1B5955DC}" type="sibTrans" cxnId="{605D513B-DA36-49E6-A641-C9EB129B8308}">
      <dgm:prSet/>
      <dgm:spPr/>
      <dgm:t>
        <a:bodyPr/>
        <a:lstStyle/>
        <a:p>
          <a:endParaRPr lang="en-US"/>
        </a:p>
      </dgm:t>
    </dgm:pt>
    <dgm:pt modelId="{D72DBE39-C82C-47A8-A263-183F81981353}">
      <dgm:prSet phldrT="[Text]"/>
      <dgm:spPr/>
      <dgm:t>
        <a:bodyPr/>
        <a:lstStyle/>
        <a:p>
          <a:endParaRPr lang="en-US" dirty="0"/>
        </a:p>
      </dgm:t>
    </dgm:pt>
    <dgm:pt modelId="{8A30A78F-D2C8-4949-B81F-AE7369E6A450}" type="parTrans" cxnId="{88B9B586-00D5-4BA6-A34F-39B60D5B1A3A}">
      <dgm:prSet/>
      <dgm:spPr/>
      <dgm:t>
        <a:bodyPr/>
        <a:lstStyle/>
        <a:p>
          <a:endParaRPr lang="en-US"/>
        </a:p>
      </dgm:t>
    </dgm:pt>
    <dgm:pt modelId="{F6C13985-DB4A-4498-A805-C2C32CEC7E55}" type="sibTrans" cxnId="{88B9B586-00D5-4BA6-A34F-39B60D5B1A3A}">
      <dgm:prSet/>
      <dgm:spPr/>
      <dgm:t>
        <a:bodyPr/>
        <a:lstStyle/>
        <a:p>
          <a:endParaRPr lang="en-US"/>
        </a:p>
      </dgm:t>
    </dgm:pt>
    <dgm:pt modelId="{D1FD57B4-F417-4B03-A8A9-E8F546B1E81C}">
      <dgm:prSet phldrT="[Text]"/>
      <dgm:spPr>
        <a:solidFill>
          <a:schemeClr val="accent2"/>
        </a:solidFill>
      </dgm:spPr>
      <dgm:t>
        <a:bodyPr/>
        <a:lstStyle/>
        <a:p>
          <a:r>
            <a:rPr lang="fr-CA" noProof="0" dirty="0" smtClean="0"/>
            <a:t>Automatisation et les changements technologiques</a:t>
          </a:r>
          <a:endParaRPr lang="fr-CA" noProof="0" dirty="0"/>
        </a:p>
      </dgm:t>
    </dgm:pt>
    <dgm:pt modelId="{F8F48AAC-48E2-43C3-9AF5-F8B2F95FF546}" type="parTrans" cxnId="{7A6591D6-ADAC-4796-BDC7-1050CBBE3CEF}">
      <dgm:prSet/>
      <dgm:spPr/>
      <dgm:t>
        <a:bodyPr/>
        <a:lstStyle/>
        <a:p>
          <a:endParaRPr lang="en-US"/>
        </a:p>
      </dgm:t>
    </dgm:pt>
    <dgm:pt modelId="{CBDE241B-05A5-49B4-B9C9-08BF625242AB}" type="sibTrans" cxnId="{7A6591D6-ADAC-4796-BDC7-1050CBBE3CEF}">
      <dgm:prSet/>
      <dgm:spPr/>
      <dgm:t>
        <a:bodyPr/>
        <a:lstStyle/>
        <a:p>
          <a:endParaRPr lang="en-US"/>
        </a:p>
      </dgm:t>
    </dgm:pt>
    <dgm:pt modelId="{4F680297-E7BE-411B-80DB-4FD7CF449090}">
      <dgm:prSet phldrT="[Text]"/>
      <dgm:spPr>
        <a:solidFill>
          <a:schemeClr val="accent4"/>
        </a:solidFill>
      </dgm:spPr>
      <dgm:t>
        <a:bodyPr/>
        <a:lstStyle/>
        <a:p>
          <a:r>
            <a:rPr lang="fr-CA" noProof="0" dirty="0" smtClean="0"/>
            <a:t>Programme de développement durable</a:t>
          </a:r>
          <a:endParaRPr lang="fr-CA" noProof="0" dirty="0"/>
        </a:p>
      </dgm:t>
    </dgm:pt>
    <dgm:pt modelId="{C848CCDE-3638-4912-BC4D-6A1EFB68664F}" type="parTrans" cxnId="{8C70D34F-53E3-48B3-ABF4-B8FD32154BEA}">
      <dgm:prSet/>
      <dgm:spPr/>
      <dgm:t>
        <a:bodyPr/>
        <a:lstStyle/>
        <a:p>
          <a:endParaRPr lang="en-US"/>
        </a:p>
      </dgm:t>
    </dgm:pt>
    <dgm:pt modelId="{5AB47C82-1178-4027-A7CD-07FD1D8FBE21}" type="sibTrans" cxnId="{8C70D34F-53E3-48B3-ABF4-B8FD32154BEA}">
      <dgm:prSet/>
      <dgm:spPr/>
      <dgm:t>
        <a:bodyPr/>
        <a:lstStyle/>
        <a:p>
          <a:endParaRPr lang="en-US"/>
        </a:p>
      </dgm:t>
    </dgm:pt>
    <dgm:pt modelId="{17C3A47B-BA7E-435D-8493-F1955C574B21}">
      <dgm:prSet phldrT="[Text]"/>
      <dgm:spPr>
        <a:solidFill>
          <a:srgbClr val="FFC000"/>
        </a:solidFill>
      </dgm:spPr>
      <dgm:t>
        <a:bodyPr/>
        <a:lstStyle/>
        <a:p>
          <a:r>
            <a:rPr lang="fr-CA" noProof="0" dirty="0" smtClean="0"/>
            <a:t>Démographie</a:t>
          </a:r>
          <a:endParaRPr lang="fr-CA" noProof="0" dirty="0"/>
        </a:p>
      </dgm:t>
    </dgm:pt>
    <dgm:pt modelId="{0AC5E405-5843-4EBA-8437-F01699875424}" type="parTrans" cxnId="{97A07946-F052-42FB-BCDD-9517E18DD642}">
      <dgm:prSet/>
      <dgm:spPr/>
      <dgm:t>
        <a:bodyPr/>
        <a:lstStyle/>
        <a:p>
          <a:endParaRPr lang="en-US"/>
        </a:p>
      </dgm:t>
    </dgm:pt>
    <dgm:pt modelId="{0DEBED12-E233-4B67-9187-418B58B2226B}" type="sibTrans" cxnId="{97A07946-F052-42FB-BCDD-9517E18DD642}">
      <dgm:prSet/>
      <dgm:spPr/>
      <dgm:t>
        <a:bodyPr/>
        <a:lstStyle/>
        <a:p>
          <a:endParaRPr lang="en-US"/>
        </a:p>
      </dgm:t>
    </dgm:pt>
    <dgm:pt modelId="{192311D1-B1AB-4D28-813B-C46E8C7F836F}">
      <dgm:prSet phldrT="[Text]"/>
      <dgm:spPr>
        <a:solidFill>
          <a:schemeClr val="accent2"/>
        </a:solidFill>
      </dgm:spPr>
      <dgm:t>
        <a:bodyPr/>
        <a:lstStyle/>
        <a:p>
          <a:r>
            <a:rPr lang="fr-CA" noProof="0" dirty="0" smtClean="0"/>
            <a:t>Économie digitale</a:t>
          </a:r>
          <a:endParaRPr lang="fr-CA" noProof="0" dirty="0"/>
        </a:p>
      </dgm:t>
    </dgm:pt>
    <dgm:pt modelId="{6345034D-C237-4181-9C42-A3F709FEC1AE}" type="sibTrans" cxnId="{683C15F7-1D73-40D1-B6BB-2BC5203331B9}">
      <dgm:prSet/>
      <dgm:spPr/>
      <dgm:t>
        <a:bodyPr/>
        <a:lstStyle/>
        <a:p>
          <a:endParaRPr lang="en-US"/>
        </a:p>
      </dgm:t>
    </dgm:pt>
    <dgm:pt modelId="{509A1D60-77D6-4CA8-9C4E-B6E1C504C20F}" type="parTrans" cxnId="{683C15F7-1D73-40D1-B6BB-2BC5203331B9}">
      <dgm:prSet/>
      <dgm:spPr/>
      <dgm:t>
        <a:bodyPr/>
        <a:lstStyle/>
        <a:p>
          <a:endParaRPr lang="en-US"/>
        </a:p>
      </dgm:t>
    </dgm:pt>
    <dgm:pt modelId="{8B551F0F-F120-45EA-98E5-DD3A70EB7706}" type="pres">
      <dgm:prSet presAssocID="{F55A918E-A32A-4FD1-A1BB-1CD1A54A432B}" presName="cycle" presStyleCnt="0">
        <dgm:presLayoutVars>
          <dgm:chMax val="1"/>
          <dgm:dir/>
          <dgm:animLvl val="ctr"/>
          <dgm:resizeHandles val="exact"/>
        </dgm:presLayoutVars>
      </dgm:prSet>
      <dgm:spPr/>
      <dgm:t>
        <a:bodyPr/>
        <a:lstStyle/>
        <a:p>
          <a:endParaRPr lang="en-US"/>
        </a:p>
      </dgm:t>
    </dgm:pt>
    <dgm:pt modelId="{0AB44CFC-6D5A-45F1-9B67-F5AD270B0824}" type="pres">
      <dgm:prSet presAssocID="{D79E13B5-D392-48FF-8A6D-9C3AB4F5579A}" presName="centerShape" presStyleLbl="node0" presStyleIdx="0" presStyleCnt="1"/>
      <dgm:spPr/>
      <dgm:t>
        <a:bodyPr/>
        <a:lstStyle/>
        <a:p>
          <a:endParaRPr lang="en-US"/>
        </a:p>
      </dgm:t>
    </dgm:pt>
    <dgm:pt modelId="{393FBE56-7CDF-4BB8-ACF9-16DDC3C0FD12}" type="pres">
      <dgm:prSet presAssocID="{9AB523AB-9869-4B24-AAE8-26D93E45660B}" presName="parTrans" presStyleLbl="bgSibTrans2D1" presStyleIdx="0" presStyleCnt="5"/>
      <dgm:spPr/>
      <dgm:t>
        <a:bodyPr/>
        <a:lstStyle/>
        <a:p>
          <a:endParaRPr lang="en-US"/>
        </a:p>
      </dgm:t>
    </dgm:pt>
    <dgm:pt modelId="{5B11C54F-3A73-4DE9-B3AE-371510A498B5}" type="pres">
      <dgm:prSet presAssocID="{185388AD-84B6-4373-A865-DA8AF0B5E85D}" presName="node" presStyleLbl="node1" presStyleIdx="0" presStyleCnt="5">
        <dgm:presLayoutVars>
          <dgm:bulletEnabled val="1"/>
        </dgm:presLayoutVars>
      </dgm:prSet>
      <dgm:spPr/>
      <dgm:t>
        <a:bodyPr/>
        <a:lstStyle/>
        <a:p>
          <a:endParaRPr lang="en-US"/>
        </a:p>
      </dgm:t>
    </dgm:pt>
    <dgm:pt modelId="{247E55A3-A5A9-4D2B-A8BA-29F85EF23FF2}" type="pres">
      <dgm:prSet presAssocID="{F8F48AAC-48E2-43C3-9AF5-F8B2F95FF546}" presName="parTrans" presStyleLbl="bgSibTrans2D1" presStyleIdx="1" presStyleCnt="5"/>
      <dgm:spPr/>
      <dgm:t>
        <a:bodyPr/>
        <a:lstStyle/>
        <a:p>
          <a:endParaRPr lang="en-US"/>
        </a:p>
      </dgm:t>
    </dgm:pt>
    <dgm:pt modelId="{5B95A862-2260-47E2-8C8F-E7E0AF54C4C8}" type="pres">
      <dgm:prSet presAssocID="{D1FD57B4-F417-4B03-A8A9-E8F546B1E81C}" presName="node" presStyleLbl="node1" presStyleIdx="1" presStyleCnt="5">
        <dgm:presLayoutVars>
          <dgm:bulletEnabled val="1"/>
        </dgm:presLayoutVars>
      </dgm:prSet>
      <dgm:spPr/>
      <dgm:t>
        <a:bodyPr/>
        <a:lstStyle/>
        <a:p>
          <a:endParaRPr lang="en-US"/>
        </a:p>
      </dgm:t>
    </dgm:pt>
    <dgm:pt modelId="{A1664D0A-D82A-4E05-AC0B-E03A2F2F334A}" type="pres">
      <dgm:prSet presAssocID="{509A1D60-77D6-4CA8-9C4E-B6E1C504C20F}" presName="parTrans" presStyleLbl="bgSibTrans2D1" presStyleIdx="2" presStyleCnt="5"/>
      <dgm:spPr/>
      <dgm:t>
        <a:bodyPr/>
        <a:lstStyle/>
        <a:p>
          <a:endParaRPr lang="en-US"/>
        </a:p>
      </dgm:t>
    </dgm:pt>
    <dgm:pt modelId="{D9F0D728-5830-4588-A984-11AD3E387A42}" type="pres">
      <dgm:prSet presAssocID="{192311D1-B1AB-4D28-813B-C46E8C7F836F}" presName="node" presStyleLbl="node1" presStyleIdx="2" presStyleCnt="5">
        <dgm:presLayoutVars>
          <dgm:bulletEnabled val="1"/>
        </dgm:presLayoutVars>
      </dgm:prSet>
      <dgm:spPr/>
      <dgm:t>
        <a:bodyPr/>
        <a:lstStyle/>
        <a:p>
          <a:endParaRPr lang="en-US"/>
        </a:p>
      </dgm:t>
    </dgm:pt>
    <dgm:pt modelId="{10ED3CA5-33D4-487B-9BAD-0423610B65EC}" type="pres">
      <dgm:prSet presAssocID="{0AC5E405-5843-4EBA-8437-F01699875424}" presName="parTrans" presStyleLbl="bgSibTrans2D1" presStyleIdx="3" presStyleCnt="5"/>
      <dgm:spPr/>
      <dgm:t>
        <a:bodyPr/>
        <a:lstStyle/>
        <a:p>
          <a:endParaRPr lang="en-US"/>
        </a:p>
      </dgm:t>
    </dgm:pt>
    <dgm:pt modelId="{6FD26A8C-51DB-4BBC-8DB1-15B7F466933B}" type="pres">
      <dgm:prSet presAssocID="{17C3A47B-BA7E-435D-8493-F1955C574B21}" presName="node" presStyleLbl="node1" presStyleIdx="3" presStyleCnt="5">
        <dgm:presLayoutVars>
          <dgm:bulletEnabled val="1"/>
        </dgm:presLayoutVars>
      </dgm:prSet>
      <dgm:spPr/>
      <dgm:t>
        <a:bodyPr/>
        <a:lstStyle/>
        <a:p>
          <a:endParaRPr lang="en-US"/>
        </a:p>
      </dgm:t>
    </dgm:pt>
    <dgm:pt modelId="{10D71981-3010-43DC-80B6-BD7FDD5CE0D6}" type="pres">
      <dgm:prSet presAssocID="{C848CCDE-3638-4912-BC4D-6A1EFB68664F}" presName="parTrans" presStyleLbl="bgSibTrans2D1" presStyleIdx="4" presStyleCnt="5"/>
      <dgm:spPr/>
      <dgm:t>
        <a:bodyPr/>
        <a:lstStyle/>
        <a:p>
          <a:endParaRPr lang="en-US"/>
        </a:p>
      </dgm:t>
    </dgm:pt>
    <dgm:pt modelId="{4449094D-C242-4970-B4D3-3EA2D615E182}" type="pres">
      <dgm:prSet presAssocID="{4F680297-E7BE-411B-80DB-4FD7CF449090}" presName="node" presStyleLbl="node1" presStyleIdx="4" presStyleCnt="5">
        <dgm:presLayoutVars>
          <dgm:bulletEnabled val="1"/>
        </dgm:presLayoutVars>
      </dgm:prSet>
      <dgm:spPr/>
      <dgm:t>
        <a:bodyPr/>
        <a:lstStyle/>
        <a:p>
          <a:endParaRPr lang="en-US"/>
        </a:p>
      </dgm:t>
    </dgm:pt>
  </dgm:ptLst>
  <dgm:cxnLst>
    <dgm:cxn modelId="{683C15F7-1D73-40D1-B6BB-2BC5203331B9}" srcId="{D79E13B5-D392-48FF-8A6D-9C3AB4F5579A}" destId="{192311D1-B1AB-4D28-813B-C46E8C7F836F}" srcOrd="2" destOrd="0" parTransId="{509A1D60-77D6-4CA8-9C4E-B6E1C504C20F}" sibTransId="{6345034D-C237-4181-9C42-A3F709FEC1AE}"/>
    <dgm:cxn modelId="{6092130C-C2F7-43C2-8196-09A49245D29E}" type="presOf" srcId="{17C3A47B-BA7E-435D-8493-F1955C574B21}" destId="{6FD26A8C-51DB-4BBC-8DB1-15B7F466933B}" srcOrd="0" destOrd="0" presId="urn:microsoft.com/office/officeart/2005/8/layout/radial4"/>
    <dgm:cxn modelId="{CD40B3FD-D4B9-40AC-AD54-C822CDA84CCE}" type="presOf" srcId="{D1FD57B4-F417-4B03-A8A9-E8F546B1E81C}" destId="{5B95A862-2260-47E2-8C8F-E7E0AF54C4C8}" srcOrd="0" destOrd="0" presId="urn:microsoft.com/office/officeart/2005/8/layout/radial4"/>
    <dgm:cxn modelId="{605D513B-DA36-49E6-A641-C9EB129B8308}" srcId="{D79E13B5-D392-48FF-8A6D-9C3AB4F5579A}" destId="{185388AD-84B6-4373-A865-DA8AF0B5E85D}" srcOrd="0" destOrd="0" parTransId="{9AB523AB-9869-4B24-AAE8-26D93E45660B}" sibTransId="{B7CBD91A-8307-4DA4-94D4-ED8C1B5955DC}"/>
    <dgm:cxn modelId="{8C70D34F-53E3-48B3-ABF4-B8FD32154BEA}" srcId="{D79E13B5-D392-48FF-8A6D-9C3AB4F5579A}" destId="{4F680297-E7BE-411B-80DB-4FD7CF449090}" srcOrd="4" destOrd="0" parTransId="{C848CCDE-3638-4912-BC4D-6A1EFB68664F}" sibTransId="{5AB47C82-1178-4027-A7CD-07FD1D8FBE21}"/>
    <dgm:cxn modelId="{A6F99A90-EBA7-4E44-B818-2CF4938D9D44}" type="presOf" srcId="{D79E13B5-D392-48FF-8A6D-9C3AB4F5579A}" destId="{0AB44CFC-6D5A-45F1-9B67-F5AD270B0824}" srcOrd="0" destOrd="0" presId="urn:microsoft.com/office/officeart/2005/8/layout/radial4"/>
    <dgm:cxn modelId="{D474C995-C05B-41AA-830D-6F571965BB04}" srcId="{F55A918E-A32A-4FD1-A1BB-1CD1A54A432B}" destId="{D79E13B5-D392-48FF-8A6D-9C3AB4F5579A}" srcOrd="0" destOrd="0" parTransId="{C08B8CB4-3C32-44C0-8985-E750D8DBECEB}" sibTransId="{B9A7C4E0-1962-400C-BAAA-53DE9F5C79CA}"/>
    <dgm:cxn modelId="{5A86931A-BBBE-4810-BD58-2CD29E9127B6}" type="presOf" srcId="{509A1D60-77D6-4CA8-9C4E-B6E1C504C20F}" destId="{A1664D0A-D82A-4E05-AC0B-E03A2F2F334A}" srcOrd="0" destOrd="0" presId="urn:microsoft.com/office/officeart/2005/8/layout/radial4"/>
    <dgm:cxn modelId="{65BA30E1-5CBA-451B-97CF-3D331E125D7B}" type="presOf" srcId="{9AB523AB-9869-4B24-AAE8-26D93E45660B}" destId="{393FBE56-7CDF-4BB8-ACF9-16DDC3C0FD12}" srcOrd="0" destOrd="0" presId="urn:microsoft.com/office/officeart/2005/8/layout/radial4"/>
    <dgm:cxn modelId="{457E2033-9DEB-4182-B18F-0F91F7F99A55}" type="presOf" srcId="{192311D1-B1AB-4D28-813B-C46E8C7F836F}" destId="{D9F0D728-5830-4588-A984-11AD3E387A42}" srcOrd="0" destOrd="0" presId="urn:microsoft.com/office/officeart/2005/8/layout/radial4"/>
    <dgm:cxn modelId="{4E641F61-9962-4499-BFB6-07BDF38AAAA3}" type="presOf" srcId="{F8F48AAC-48E2-43C3-9AF5-F8B2F95FF546}" destId="{247E55A3-A5A9-4D2B-A8BA-29F85EF23FF2}" srcOrd="0" destOrd="0" presId="urn:microsoft.com/office/officeart/2005/8/layout/radial4"/>
    <dgm:cxn modelId="{88B9B586-00D5-4BA6-A34F-39B60D5B1A3A}" srcId="{F55A918E-A32A-4FD1-A1BB-1CD1A54A432B}" destId="{D72DBE39-C82C-47A8-A263-183F81981353}" srcOrd="1" destOrd="0" parTransId="{8A30A78F-D2C8-4949-B81F-AE7369E6A450}" sibTransId="{F6C13985-DB4A-4498-A805-C2C32CEC7E55}"/>
    <dgm:cxn modelId="{515FF389-54AF-4E27-9320-F6230B399472}" type="presOf" srcId="{185388AD-84B6-4373-A865-DA8AF0B5E85D}" destId="{5B11C54F-3A73-4DE9-B3AE-371510A498B5}" srcOrd="0" destOrd="0" presId="urn:microsoft.com/office/officeart/2005/8/layout/radial4"/>
    <dgm:cxn modelId="{CCA7C7E8-AA6E-4CF0-B0F6-0A18C3DBFB5A}" type="presOf" srcId="{F55A918E-A32A-4FD1-A1BB-1CD1A54A432B}" destId="{8B551F0F-F120-45EA-98E5-DD3A70EB7706}" srcOrd="0" destOrd="0" presId="urn:microsoft.com/office/officeart/2005/8/layout/radial4"/>
    <dgm:cxn modelId="{4A209AF7-4044-4762-9987-C5F08E0AB861}" type="presOf" srcId="{4F680297-E7BE-411B-80DB-4FD7CF449090}" destId="{4449094D-C242-4970-B4D3-3EA2D615E182}" srcOrd="0" destOrd="0" presId="urn:microsoft.com/office/officeart/2005/8/layout/radial4"/>
    <dgm:cxn modelId="{97A07946-F052-42FB-BCDD-9517E18DD642}" srcId="{D79E13B5-D392-48FF-8A6D-9C3AB4F5579A}" destId="{17C3A47B-BA7E-435D-8493-F1955C574B21}" srcOrd="3" destOrd="0" parTransId="{0AC5E405-5843-4EBA-8437-F01699875424}" sibTransId="{0DEBED12-E233-4B67-9187-418B58B2226B}"/>
    <dgm:cxn modelId="{2E87F331-3E77-42CD-8C89-C28D4360B269}" type="presOf" srcId="{C848CCDE-3638-4912-BC4D-6A1EFB68664F}" destId="{10D71981-3010-43DC-80B6-BD7FDD5CE0D6}" srcOrd="0" destOrd="0" presId="urn:microsoft.com/office/officeart/2005/8/layout/radial4"/>
    <dgm:cxn modelId="{7A6591D6-ADAC-4796-BDC7-1050CBBE3CEF}" srcId="{D79E13B5-D392-48FF-8A6D-9C3AB4F5579A}" destId="{D1FD57B4-F417-4B03-A8A9-E8F546B1E81C}" srcOrd="1" destOrd="0" parTransId="{F8F48AAC-48E2-43C3-9AF5-F8B2F95FF546}" sibTransId="{CBDE241B-05A5-49B4-B9C9-08BF625242AB}"/>
    <dgm:cxn modelId="{D4C9610A-0382-4DD1-BB7D-E59A29711BC4}" type="presOf" srcId="{0AC5E405-5843-4EBA-8437-F01699875424}" destId="{10ED3CA5-33D4-487B-9BAD-0423610B65EC}" srcOrd="0" destOrd="0" presId="urn:microsoft.com/office/officeart/2005/8/layout/radial4"/>
    <dgm:cxn modelId="{BC80DFFD-352C-44B7-926E-85951F15CCA1}" type="presParOf" srcId="{8B551F0F-F120-45EA-98E5-DD3A70EB7706}" destId="{0AB44CFC-6D5A-45F1-9B67-F5AD270B0824}" srcOrd="0" destOrd="0" presId="urn:microsoft.com/office/officeart/2005/8/layout/radial4"/>
    <dgm:cxn modelId="{81FE5324-B619-4D69-98E8-61F88C60059A}" type="presParOf" srcId="{8B551F0F-F120-45EA-98E5-DD3A70EB7706}" destId="{393FBE56-7CDF-4BB8-ACF9-16DDC3C0FD12}" srcOrd="1" destOrd="0" presId="urn:microsoft.com/office/officeart/2005/8/layout/radial4"/>
    <dgm:cxn modelId="{A63967A3-0E29-4ECD-AE20-ACC4E86D5CF6}" type="presParOf" srcId="{8B551F0F-F120-45EA-98E5-DD3A70EB7706}" destId="{5B11C54F-3A73-4DE9-B3AE-371510A498B5}" srcOrd="2" destOrd="0" presId="urn:microsoft.com/office/officeart/2005/8/layout/radial4"/>
    <dgm:cxn modelId="{956292C7-6ED3-40A8-A641-85C38A1E3966}" type="presParOf" srcId="{8B551F0F-F120-45EA-98E5-DD3A70EB7706}" destId="{247E55A3-A5A9-4D2B-A8BA-29F85EF23FF2}" srcOrd="3" destOrd="0" presId="urn:microsoft.com/office/officeart/2005/8/layout/radial4"/>
    <dgm:cxn modelId="{B0E019BA-C04D-48E7-AAF0-B5E9932C759A}" type="presParOf" srcId="{8B551F0F-F120-45EA-98E5-DD3A70EB7706}" destId="{5B95A862-2260-47E2-8C8F-E7E0AF54C4C8}" srcOrd="4" destOrd="0" presId="urn:microsoft.com/office/officeart/2005/8/layout/radial4"/>
    <dgm:cxn modelId="{460B0833-732B-4BED-B09C-1016BF68DCD9}" type="presParOf" srcId="{8B551F0F-F120-45EA-98E5-DD3A70EB7706}" destId="{A1664D0A-D82A-4E05-AC0B-E03A2F2F334A}" srcOrd="5" destOrd="0" presId="urn:microsoft.com/office/officeart/2005/8/layout/radial4"/>
    <dgm:cxn modelId="{B23B1CF5-CB7A-4536-A5DB-5F3025530BFC}" type="presParOf" srcId="{8B551F0F-F120-45EA-98E5-DD3A70EB7706}" destId="{D9F0D728-5830-4588-A984-11AD3E387A42}" srcOrd="6" destOrd="0" presId="urn:microsoft.com/office/officeart/2005/8/layout/radial4"/>
    <dgm:cxn modelId="{54D34CEF-8D2F-4595-92DD-52D97CE98D04}" type="presParOf" srcId="{8B551F0F-F120-45EA-98E5-DD3A70EB7706}" destId="{10ED3CA5-33D4-487B-9BAD-0423610B65EC}" srcOrd="7" destOrd="0" presId="urn:microsoft.com/office/officeart/2005/8/layout/radial4"/>
    <dgm:cxn modelId="{C581EA16-3B1F-40A8-99B5-59BCDD84F5AA}" type="presParOf" srcId="{8B551F0F-F120-45EA-98E5-DD3A70EB7706}" destId="{6FD26A8C-51DB-4BBC-8DB1-15B7F466933B}" srcOrd="8" destOrd="0" presId="urn:microsoft.com/office/officeart/2005/8/layout/radial4"/>
    <dgm:cxn modelId="{E5177827-CA82-47F5-9356-62246BD6BDF6}" type="presParOf" srcId="{8B551F0F-F120-45EA-98E5-DD3A70EB7706}" destId="{10D71981-3010-43DC-80B6-BD7FDD5CE0D6}" srcOrd="9" destOrd="0" presId="urn:microsoft.com/office/officeart/2005/8/layout/radial4"/>
    <dgm:cxn modelId="{E731CCC6-85F6-455B-A3D8-DB4691B20E42}" type="presParOf" srcId="{8B551F0F-F120-45EA-98E5-DD3A70EB7706}" destId="{4449094D-C242-4970-B4D3-3EA2D615E182}"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8DF51-5207-4C52-B064-56D953A36EC1}">
      <dsp:nvSpPr>
        <dsp:cNvPr id="0" name=""/>
        <dsp:cNvSpPr/>
      </dsp:nvSpPr>
      <dsp:spPr>
        <a:xfrm>
          <a:off x="458196" y="0"/>
          <a:ext cx="9265710" cy="434500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6C5090-BAEB-45D7-A8A9-1C0303390E3A}">
      <dsp:nvSpPr>
        <dsp:cNvPr id="0" name=""/>
        <dsp:cNvSpPr/>
      </dsp:nvSpPr>
      <dsp:spPr>
        <a:xfrm>
          <a:off x="1884023" y="2889658"/>
          <a:ext cx="159896" cy="1598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0B4800-7537-4C3A-992D-8AE3EE289D57}">
      <dsp:nvSpPr>
        <dsp:cNvPr id="0" name=""/>
        <dsp:cNvSpPr/>
      </dsp:nvSpPr>
      <dsp:spPr>
        <a:xfrm>
          <a:off x="1149490" y="3233626"/>
          <a:ext cx="1882863" cy="1034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26" tIns="0" rIns="0" bIns="0" numCol="1" spcCol="1270" anchor="t" anchorCtr="0">
          <a:noAutofit/>
        </a:bodyPr>
        <a:lstStyle/>
        <a:p>
          <a:pPr lvl="0" algn="l" defTabSz="711200">
            <a:lnSpc>
              <a:spcPct val="90000"/>
            </a:lnSpc>
            <a:spcBef>
              <a:spcPct val="0"/>
            </a:spcBef>
            <a:spcAft>
              <a:spcPct val="35000"/>
            </a:spcAft>
          </a:pPr>
          <a:r>
            <a:rPr lang="fr-CA" sz="1600" kern="1200" dirty="0" smtClean="0"/>
            <a:t>Facteurs internationaux et domestiques qui affectent le marché du travail au Canada </a:t>
          </a:r>
          <a:endParaRPr lang="en-US" sz="1600" kern="1200" dirty="0"/>
        </a:p>
      </dsp:txBody>
      <dsp:txXfrm>
        <a:off x="1149490" y="3233626"/>
        <a:ext cx="1882863" cy="1034111"/>
      </dsp:txXfrm>
    </dsp:sp>
    <dsp:sp modelId="{4B91FC04-724D-4EF3-BC92-C54EDDBC7012}">
      <dsp:nvSpPr>
        <dsp:cNvPr id="0" name=""/>
        <dsp:cNvSpPr/>
      </dsp:nvSpPr>
      <dsp:spPr>
        <a:xfrm>
          <a:off x="3303341" y="2399312"/>
          <a:ext cx="250272" cy="250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390AF-4B3D-4FC6-AD24-F6F41AD1DEAF}">
      <dsp:nvSpPr>
        <dsp:cNvPr id="0" name=""/>
        <dsp:cNvSpPr/>
      </dsp:nvSpPr>
      <dsp:spPr>
        <a:xfrm>
          <a:off x="2678609" y="600547"/>
          <a:ext cx="1983207" cy="1279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14" tIns="0" rIns="0" bIns="0" numCol="1" spcCol="1270" anchor="t" anchorCtr="0">
          <a:noAutofit/>
        </a:bodyPr>
        <a:lstStyle/>
        <a:p>
          <a:pPr lvl="0" algn="l" defTabSz="711200">
            <a:lnSpc>
              <a:spcPct val="90000"/>
            </a:lnSpc>
            <a:spcBef>
              <a:spcPct val="0"/>
            </a:spcBef>
            <a:spcAft>
              <a:spcPct val="35000"/>
            </a:spcAft>
          </a:pPr>
          <a:r>
            <a:rPr lang="fr-CA" sz="1600" kern="1200" dirty="0" smtClean="0"/>
            <a:t>Les déficits de main d’œuvre peuvent négativement affecter la croissance économique </a:t>
          </a:r>
          <a:endParaRPr lang="en-US" sz="1600" kern="1200" dirty="0"/>
        </a:p>
      </dsp:txBody>
      <dsp:txXfrm>
        <a:off x="2678609" y="600547"/>
        <a:ext cx="1983207" cy="1279251"/>
      </dsp:txXfrm>
    </dsp:sp>
    <dsp:sp modelId="{D0556A06-2F80-4467-A291-92E948A9DB1A}">
      <dsp:nvSpPr>
        <dsp:cNvPr id="0" name=""/>
        <dsp:cNvSpPr/>
      </dsp:nvSpPr>
      <dsp:spPr>
        <a:xfrm>
          <a:off x="5252056" y="1465810"/>
          <a:ext cx="333696" cy="3336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A55E0-1912-4112-B27F-6E5412BD9CD8}">
      <dsp:nvSpPr>
        <dsp:cNvPr id="0" name=""/>
        <dsp:cNvSpPr/>
      </dsp:nvSpPr>
      <dsp:spPr>
        <a:xfrm>
          <a:off x="4803200" y="2078892"/>
          <a:ext cx="2093970" cy="14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819" tIns="0" rIns="0" bIns="0" numCol="1" spcCol="1270" anchor="t" anchorCtr="0">
          <a:noAutofit/>
        </a:bodyPr>
        <a:lstStyle/>
        <a:p>
          <a:pPr lvl="0" algn="l" defTabSz="711200">
            <a:lnSpc>
              <a:spcPct val="90000"/>
            </a:lnSpc>
            <a:spcBef>
              <a:spcPct val="0"/>
            </a:spcBef>
            <a:spcAft>
              <a:spcPct val="35000"/>
            </a:spcAft>
          </a:pPr>
          <a:r>
            <a:rPr lang="fr-CA" sz="1600" kern="1200" noProof="0" dirty="0" smtClean="0"/>
            <a:t>Un marché du travail plus inclusif peut aider à juguler les problèmes provoqués par le déficit de main d’œuvre</a:t>
          </a:r>
        </a:p>
      </dsp:txBody>
      <dsp:txXfrm>
        <a:off x="4803200" y="2078892"/>
        <a:ext cx="2093970" cy="1495342"/>
      </dsp:txXfrm>
    </dsp:sp>
    <dsp:sp modelId="{2823A2ED-DDEB-4E31-8D21-B5DF98433F3A}">
      <dsp:nvSpPr>
        <dsp:cNvPr id="0" name=""/>
        <dsp:cNvSpPr/>
      </dsp:nvSpPr>
      <dsp:spPr>
        <a:xfrm>
          <a:off x="7337915" y="1025154"/>
          <a:ext cx="431024" cy="4310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0543E-018A-4899-A44B-E2C1ABED34A7}">
      <dsp:nvSpPr>
        <dsp:cNvPr id="0" name=""/>
        <dsp:cNvSpPr/>
      </dsp:nvSpPr>
      <dsp:spPr>
        <a:xfrm>
          <a:off x="6527531" y="0"/>
          <a:ext cx="1933938" cy="1091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391" tIns="0" rIns="0" bIns="0" numCol="1" spcCol="1270" anchor="t" anchorCtr="0">
          <a:noAutofit/>
        </a:bodyPr>
        <a:lstStyle/>
        <a:p>
          <a:pPr lvl="0" algn="l" defTabSz="711200">
            <a:lnSpc>
              <a:spcPct val="90000"/>
            </a:lnSpc>
            <a:spcBef>
              <a:spcPct val="0"/>
            </a:spcBef>
            <a:spcAft>
              <a:spcPct val="35000"/>
            </a:spcAft>
          </a:pPr>
          <a:r>
            <a:rPr lang="fr-CA" sz="1600" kern="1200" noProof="0" dirty="0" smtClean="0"/>
            <a:t>Niveau de l’emploi et du chômage avant et durant la pandémie</a:t>
          </a:r>
          <a:endParaRPr lang="fr-CA" sz="1600" kern="1200" noProof="0" dirty="0"/>
        </a:p>
      </dsp:txBody>
      <dsp:txXfrm>
        <a:off x="6527531" y="0"/>
        <a:ext cx="1933938" cy="1091333"/>
      </dsp:txXfrm>
    </dsp:sp>
    <dsp:sp modelId="{5B00AD8D-936A-4430-8DC5-A703F7CBF671}">
      <dsp:nvSpPr>
        <dsp:cNvPr id="0" name=""/>
        <dsp:cNvSpPr/>
      </dsp:nvSpPr>
      <dsp:spPr>
        <a:xfrm>
          <a:off x="8811894" y="775882"/>
          <a:ext cx="549208" cy="5492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133AD-6CDB-42C7-962A-E560F45B5D3C}">
      <dsp:nvSpPr>
        <dsp:cNvPr id="0" name=""/>
        <dsp:cNvSpPr/>
      </dsp:nvSpPr>
      <dsp:spPr>
        <a:xfrm>
          <a:off x="8705123" y="1973777"/>
          <a:ext cx="1674628" cy="83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014" tIns="0" rIns="0" bIns="0" numCol="1" spcCol="1270" anchor="t" anchorCtr="0">
          <a:noAutofit/>
        </a:bodyPr>
        <a:lstStyle/>
        <a:p>
          <a:pPr lvl="0" algn="l" defTabSz="711200">
            <a:lnSpc>
              <a:spcPct val="90000"/>
            </a:lnSpc>
            <a:spcBef>
              <a:spcPct val="0"/>
            </a:spcBef>
            <a:spcAft>
              <a:spcPct val="35000"/>
            </a:spcAft>
          </a:pPr>
          <a:r>
            <a:rPr lang="fr-CA" sz="1600" kern="1200" noProof="0" dirty="0" smtClean="0"/>
            <a:t>Observations générales</a:t>
          </a:r>
          <a:endParaRPr lang="fr-CA" sz="1600" kern="1200" noProof="0" dirty="0"/>
        </a:p>
      </dsp:txBody>
      <dsp:txXfrm>
        <a:off x="8705123" y="1973777"/>
        <a:ext cx="1674628" cy="836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44CFC-6D5A-45F1-9B67-F5AD270B0824}">
      <dsp:nvSpPr>
        <dsp:cNvPr id="0" name=""/>
        <dsp:cNvSpPr/>
      </dsp:nvSpPr>
      <dsp:spPr>
        <a:xfrm>
          <a:off x="2263616" y="2304674"/>
          <a:ext cx="1568767" cy="15687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CA" sz="2200" kern="1200" noProof="0" dirty="0" smtClean="0"/>
            <a:t>Marché de travail Canadien</a:t>
          </a:r>
          <a:endParaRPr lang="fr-CA" sz="2200" kern="1200" noProof="0" dirty="0"/>
        </a:p>
      </dsp:txBody>
      <dsp:txXfrm>
        <a:off x="2493357" y="2534415"/>
        <a:ext cx="1109285" cy="1109285"/>
      </dsp:txXfrm>
    </dsp:sp>
    <dsp:sp modelId="{393FBE56-7CDF-4BB8-ACF9-16DDC3C0FD12}">
      <dsp:nvSpPr>
        <dsp:cNvPr id="0" name=""/>
        <dsp:cNvSpPr/>
      </dsp:nvSpPr>
      <dsp:spPr>
        <a:xfrm rot="10800000">
          <a:off x="745631" y="2865508"/>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11C54F-3A73-4DE9-B3AE-371510A498B5}">
      <dsp:nvSpPr>
        <dsp:cNvPr id="0" name=""/>
        <dsp:cNvSpPr/>
      </dsp:nvSpPr>
      <dsp:spPr>
        <a:xfrm>
          <a:off x="466" y="2492926"/>
          <a:ext cx="1490329" cy="119226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CA" sz="1600" kern="1200" noProof="0" dirty="0" smtClean="0"/>
            <a:t>Globalisation</a:t>
          </a:r>
          <a:endParaRPr lang="fr-CA" sz="1600" kern="1200" noProof="0" dirty="0"/>
        </a:p>
      </dsp:txBody>
      <dsp:txXfrm>
        <a:off x="35386" y="2527846"/>
        <a:ext cx="1420489" cy="1122423"/>
      </dsp:txXfrm>
    </dsp:sp>
    <dsp:sp modelId="{247E55A3-A5A9-4D2B-A8BA-29F85EF23FF2}">
      <dsp:nvSpPr>
        <dsp:cNvPr id="0" name=""/>
        <dsp:cNvSpPr/>
      </dsp:nvSpPr>
      <dsp:spPr>
        <a:xfrm rot="13500000">
          <a:off x="1209902" y="1744659"/>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95A862-2260-47E2-8C8F-E7E0AF54C4C8}">
      <dsp:nvSpPr>
        <dsp:cNvPr id="0" name=""/>
        <dsp:cNvSpPr/>
      </dsp:nvSpPr>
      <dsp:spPr>
        <a:xfrm>
          <a:off x="674814" y="864906"/>
          <a:ext cx="1490329" cy="119226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CA" sz="1600" kern="1200" noProof="0" dirty="0" smtClean="0"/>
            <a:t>Automatisation et les changements technologiques</a:t>
          </a:r>
          <a:endParaRPr lang="fr-CA" sz="1600" kern="1200" noProof="0" dirty="0"/>
        </a:p>
      </dsp:txBody>
      <dsp:txXfrm>
        <a:off x="709734" y="899826"/>
        <a:ext cx="1420489" cy="1122423"/>
      </dsp:txXfrm>
    </dsp:sp>
    <dsp:sp modelId="{A1664D0A-D82A-4E05-AC0B-E03A2F2F334A}">
      <dsp:nvSpPr>
        <dsp:cNvPr id="0" name=""/>
        <dsp:cNvSpPr/>
      </dsp:nvSpPr>
      <dsp:spPr>
        <a:xfrm rot="16200000">
          <a:off x="2330752" y="1280388"/>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F0D728-5830-4588-A984-11AD3E387A42}">
      <dsp:nvSpPr>
        <dsp:cNvPr id="0" name=""/>
        <dsp:cNvSpPr/>
      </dsp:nvSpPr>
      <dsp:spPr>
        <a:xfrm>
          <a:off x="2302835" y="190557"/>
          <a:ext cx="1490329" cy="119226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CA" sz="1600" kern="1200" noProof="0" dirty="0" smtClean="0"/>
            <a:t>Économie digitale</a:t>
          </a:r>
          <a:endParaRPr lang="fr-CA" sz="1600" kern="1200" noProof="0" dirty="0"/>
        </a:p>
      </dsp:txBody>
      <dsp:txXfrm>
        <a:off x="2337755" y="225477"/>
        <a:ext cx="1420489" cy="1122423"/>
      </dsp:txXfrm>
    </dsp:sp>
    <dsp:sp modelId="{10ED3CA5-33D4-487B-9BAD-0423610B65EC}">
      <dsp:nvSpPr>
        <dsp:cNvPr id="0" name=""/>
        <dsp:cNvSpPr/>
      </dsp:nvSpPr>
      <dsp:spPr>
        <a:xfrm rot="18900000">
          <a:off x="3451601" y="1744659"/>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D26A8C-51DB-4BBC-8DB1-15B7F466933B}">
      <dsp:nvSpPr>
        <dsp:cNvPr id="0" name=""/>
        <dsp:cNvSpPr/>
      </dsp:nvSpPr>
      <dsp:spPr>
        <a:xfrm>
          <a:off x="3930855" y="864906"/>
          <a:ext cx="1490329" cy="1192263"/>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CA" sz="1600" kern="1200" noProof="0" dirty="0" smtClean="0"/>
            <a:t>Démographie</a:t>
          </a:r>
          <a:endParaRPr lang="fr-CA" sz="1600" kern="1200" noProof="0" dirty="0"/>
        </a:p>
      </dsp:txBody>
      <dsp:txXfrm>
        <a:off x="3965775" y="899826"/>
        <a:ext cx="1420489" cy="1122423"/>
      </dsp:txXfrm>
    </dsp:sp>
    <dsp:sp modelId="{10D71981-3010-43DC-80B6-BD7FDD5CE0D6}">
      <dsp:nvSpPr>
        <dsp:cNvPr id="0" name=""/>
        <dsp:cNvSpPr/>
      </dsp:nvSpPr>
      <dsp:spPr>
        <a:xfrm>
          <a:off x="3915872" y="2865508"/>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49094D-C242-4970-B4D3-3EA2D615E182}">
      <dsp:nvSpPr>
        <dsp:cNvPr id="0" name=""/>
        <dsp:cNvSpPr/>
      </dsp:nvSpPr>
      <dsp:spPr>
        <a:xfrm>
          <a:off x="4605204" y="2492926"/>
          <a:ext cx="1490329" cy="1192263"/>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CA" sz="1600" kern="1200" noProof="0" dirty="0" smtClean="0"/>
            <a:t>Programme de développement durable</a:t>
          </a:r>
          <a:endParaRPr lang="fr-CA" sz="1600" kern="1200" noProof="0" dirty="0"/>
        </a:p>
      </dsp:txBody>
      <dsp:txXfrm>
        <a:off x="4640124" y="2527846"/>
        <a:ext cx="1420489" cy="112242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0.78769</cdr:x>
      <cdr:y>0.04016</cdr:y>
    </cdr:from>
    <cdr:to>
      <cdr:x>0.79184</cdr:x>
      <cdr:y>0.79519</cdr:y>
    </cdr:to>
    <cdr:cxnSp macro="">
      <cdr:nvCxnSpPr>
        <cdr:cNvPr id="2" name="Straight Connector 1"/>
        <cdr:cNvCxnSpPr/>
      </cdr:nvCxnSpPr>
      <cdr:spPr>
        <a:xfrm xmlns:a="http://schemas.openxmlformats.org/drawingml/2006/main">
          <a:off x="4105465" y="151278"/>
          <a:ext cx="21630" cy="2843990"/>
        </a:xfrm>
        <a:prstGeom xmlns:a="http://schemas.openxmlformats.org/drawingml/2006/main" prst="line">
          <a:avLst/>
        </a:prstGeom>
        <a:ln xmlns:a="http://schemas.openxmlformats.org/drawingml/2006/main" w="12700">
          <a:solidFill>
            <a:schemeClr val="bg2">
              <a:lumMod val="50000"/>
            </a:schemeClr>
          </a:solidFill>
          <a:prstDash val="dash"/>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0.61436</cdr:x>
      <cdr:y>0.0442</cdr:y>
    </cdr:from>
    <cdr:to>
      <cdr:x>0.87088</cdr:x>
      <cdr:y>0.12858</cdr:y>
    </cdr:to>
    <cdr:sp macro="" textlink="">
      <cdr:nvSpPr>
        <cdr:cNvPr id="7" name="TextBox 20"/>
        <cdr:cNvSpPr txBox="1"/>
      </cdr:nvSpPr>
      <cdr:spPr>
        <a:xfrm xmlns:a="http://schemas.openxmlformats.org/drawingml/2006/main">
          <a:off x="2899654" y="161224"/>
          <a:ext cx="121072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fr-CA" sz="1400" dirty="0" smtClean="0">
              <a:solidFill>
                <a:schemeClr val="bg2">
                  <a:lumMod val="50000"/>
                </a:schemeClr>
              </a:solidFill>
            </a:rPr>
            <a:t>Actuel</a:t>
          </a:r>
          <a:endParaRPr lang="fr-CA" sz="1600" dirty="0">
            <a:solidFill>
              <a:schemeClr val="bg2">
                <a:lumMod val="50000"/>
              </a:schemeClr>
            </a:solidFill>
          </a:endParaRPr>
        </a:p>
      </cdr:txBody>
    </cdr:sp>
  </cdr:relSizeAnchor>
  <cdr:relSizeAnchor xmlns:cdr="http://schemas.openxmlformats.org/drawingml/2006/chartDrawing">
    <cdr:from>
      <cdr:x>0.76793</cdr:x>
      <cdr:y>0.04113</cdr:y>
    </cdr:from>
    <cdr:to>
      <cdr:x>1</cdr:x>
      <cdr:y>0.12284</cdr:y>
    </cdr:to>
    <cdr:sp macro="" textlink="">
      <cdr:nvSpPr>
        <cdr:cNvPr id="8" name="TextBox 21"/>
        <cdr:cNvSpPr txBox="1"/>
      </cdr:nvSpPr>
      <cdr:spPr>
        <a:xfrm xmlns:a="http://schemas.openxmlformats.org/drawingml/2006/main">
          <a:off x="4002494" y="154942"/>
          <a:ext cx="1209562" cy="30777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CA" sz="1400" dirty="0" smtClean="0">
              <a:solidFill>
                <a:schemeClr val="bg2">
                  <a:lumMod val="50000"/>
                </a:schemeClr>
              </a:solidFill>
            </a:rPr>
            <a:t>   Projection</a:t>
          </a:r>
          <a:endParaRPr lang="en-CA" sz="1400" dirty="0">
            <a:solidFill>
              <a:schemeClr val="bg2">
                <a:lumMod val="5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463AF-7435-48EB-A6AC-3064739F7A91}" type="datetimeFigureOut">
              <a:rPr lang="en-CA" smtClean="0"/>
              <a:t>2022-03-02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A4D28-2E61-493D-9C50-9CE450A59C13}" type="slidenum">
              <a:rPr lang="en-CA" smtClean="0"/>
              <a:t>‹N°›</a:t>
            </a:fld>
            <a:endParaRPr lang="en-CA"/>
          </a:p>
        </p:txBody>
      </p:sp>
    </p:spTree>
    <p:extLst>
      <p:ext uri="{BB962C8B-B14F-4D97-AF65-F5344CB8AC3E}">
        <p14:creationId xmlns:p14="http://schemas.microsoft.com/office/powerpoint/2010/main" val="176533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sc-ccf.ca/wp-content/uploads/2020/12/Labour_Demand_Trends_in_the_COVID-19_Pandemic.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oi.org/10.1787/05c1b185-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noProof="0" dirty="0" smtClean="0"/>
              <a:t>- Recent trends in the Labour Markets (Employment, Unemployment,  long Unemployment and  Labour Shortages)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 Government of Canada’s Policy Initiatives in Support of Labour Markets Strategy as (Speech of the Throne, Mandate Letters and Departmental Plan)</a:t>
            </a:r>
          </a:p>
          <a:p>
            <a:endParaRPr lang="en-CA" dirty="0"/>
          </a:p>
        </p:txBody>
      </p:sp>
      <p:sp>
        <p:nvSpPr>
          <p:cNvPr id="4" name="Slide Number Placeholder 3"/>
          <p:cNvSpPr>
            <a:spLocks noGrp="1"/>
          </p:cNvSpPr>
          <p:nvPr>
            <p:ph type="sldNum" sz="quarter" idx="10"/>
          </p:nvPr>
        </p:nvSpPr>
        <p:spPr/>
        <p:txBody>
          <a:bodyPr/>
          <a:lstStyle/>
          <a:p>
            <a:fld id="{B19A4D28-2E61-493D-9C50-9CE450A59C13}" type="slidenum">
              <a:rPr lang="en-CA" smtClean="0"/>
              <a:t>2</a:t>
            </a:fld>
            <a:endParaRPr lang="en-CA"/>
          </a:p>
        </p:txBody>
      </p:sp>
    </p:spTree>
    <p:extLst>
      <p:ext uri="{BB962C8B-B14F-4D97-AF65-F5344CB8AC3E}">
        <p14:creationId xmlns:p14="http://schemas.microsoft.com/office/powerpoint/2010/main" val="117500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Impact of Automation and Technological Change, IMPACT OF TECHNOLOGY ON CANADA’S WORKFORCE, Brookfield Institute. https://www.queensu.ca/qiisp/sites/webpublish.queensu.ca.qispwww/files/files/Presentations/2018/QIISP2018_DOYLE_SARAH.pdf</a:t>
            </a:r>
          </a:p>
          <a:p>
            <a:r>
              <a:rPr lang="fr-CA" dirty="0" smtClean="0"/>
              <a:t>All </a:t>
            </a:r>
            <a:r>
              <a:rPr lang="fr-CA" dirty="0" err="1" smtClean="0"/>
              <a:t>these</a:t>
            </a:r>
            <a:r>
              <a:rPr lang="fr-CA" dirty="0" smtClean="0"/>
              <a:t> challenges </a:t>
            </a:r>
            <a:r>
              <a:rPr lang="fr-CA" dirty="0" err="1" smtClean="0"/>
              <a:t>indicate</a:t>
            </a:r>
            <a:r>
              <a:rPr lang="fr-CA" dirty="0" smtClean="0"/>
              <a:t> </a:t>
            </a:r>
            <a:r>
              <a:rPr lang="fr-CA" dirty="0" err="1" smtClean="0"/>
              <a:t>that</a:t>
            </a:r>
            <a:r>
              <a:rPr lang="fr-CA" baseline="0" dirty="0" smtClean="0"/>
              <a:t> the </a:t>
            </a:r>
            <a:r>
              <a:rPr lang="fr-CA" baseline="0" dirty="0" err="1" smtClean="0"/>
              <a:t>workfoce</a:t>
            </a:r>
            <a:r>
              <a:rPr lang="fr-CA" baseline="0" dirty="0" smtClean="0"/>
              <a:t> </a:t>
            </a:r>
            <a:r>
              <a:rPr lang="fr-CA" baseline="0" dirty="0" err="1" smtClean="0"/>
              <a:t>that</a:t>
            </a:r>
            <a:r>
              <a:rPr lang="fr-CA" baseline="0" dirty="0" smtClean="0"/>
              <a:t> </a:t>
            </a:r>
            <a:r>
              <a:rPr lang="fr-CA" baseline="0" dirty="0" err="1" smtClean="0"/>
              <a:t>it</a:t>
            </a:r>
            <a:r>
              <a:rPr lang="fr-CA" baseline="0" dirty="0" smtClean="0"/>
              <a:t> </a:t>
            </a:r>
            <a:r>
              <a:rPr lang="fr-CA" baseline="0" dirty="0" err="1" smtClean="0"/>
              <a:t>is</a:t>
            </a:r>
            <a:r>
              <a:rPr lang="fr-CA" baseline="0" dirty="0" smtClean="0"/>
              <a:t> the </a:t>
            </a:r>
            <a:r>
              <a:rPr lang="fr-CA" baseline="0" dirty="0" err="1" smtClean="0"/>
              <a:t>most</a:t>
            </a:r>
            <a:r>
              <a:rPr lang="fr-CA" baseline="0" dirty="0" smtClean="0"/>
              <a:t> adaptable to change </a:t>
            </a:r>
            <a:r>
              <a:rPr lang="fr-CA" baseline="0" dirty="0" err="1" smtClean="0"/>
              <a:t>is</a:t>
            </a:r>
            <a:r>
              <a:rPr lang="fr-CA" baseline="0" dirty="0" smtClean="0"/>
              <a:t> the one </a:t>
            </a:r>
            <a:r>
              <a:rPr lang="fr-CA" baseline="0" dirty="0" err="1" smtClean="0"/>
              <a:t>that</a:t>
            </a:r>
            <a:r>
              <a:rPr lang="fr-CA" baseline="0" dirty="0" smtClean="0"/>
              <a:t> </a:t>
            </a:r>
            <a:r>
              <a:rPr lang="fr-CA" baseline="0" dirty="0" err="1" smtClean="0"/>
              <a:t>will</a:t>
            </a:r>
            <a:r>
              <a:rPr lang="fr-CA" baseline="0" dirty="0" smtClean="0"/>
              <a:t> </a:t>
            </a:r>
            <a:r>
              <a:rPr lang="fr-CA" baseline="0" dirty="0" err="1" smtClean="0"/>
              <a:t>fear</a:t>
            </a:r>
            <a:r>
              <a:rPr lang="fr-CA" baseline="0" dirty="0" smtClean="0"/>
              <a:t> </a:t>
            </a:r>
            <a:r>
              <a:rPr lang="fr-CA" baseline="0" dirty="0" err="1" smtClean="0"/>
              <a:t>better</a:t>
            </a:r>
            <a:r>
              <a:rPr lang="fr-CA" baseline="0" dirty="0" smtClean="0"/>
              <a:t> </a:t>
            </a:r>
            <a:r>
              <a:rPr lang="fr-CA" baseline="0" dirty="0" err="1" smtClean="0"/>
              <a:t>these</a:t>
            </a:r>
            <a:r>
              <a:rPr lang="fr-CA" baseline="0" dirty="0" smtClean="0"/>
              <a:t> changes. </a:t>
            </a:r>
            <a:r>
              <a:rPr lang="fr-CA" baseline="0" dirty="0" err="1" smtClean="0"/>
              <a:t>Studies</a:t>
            </a:r>
            <a:r>
              <a:rPr lang="fr-CA" baseline="0" dirty="0" smtClean="0"/>
              <a:t> </a:t>
            </a:r>
            <a:r>
              <a:rPr lang="fr-CA" baseline="0" dirty="0" err="1" smtClean="0"/>
              <a:t>indicate</a:t>
            </a:r>
            <a:r>
              <a:rPr lang="fr-CA" baseline="0" dirty="0" smtClean="0"/>
              <a:t> </a:t>
            </a:r>
            <a:r>
              <a:rPr lang="fr-CA" baseline="0" dirty="0" err="1" smtClean="0"/>
              <a:t>that</a:t>
            </a:r>
            <a:r>
              <a:rPr lang="fr-CA" baseline="0" dirty="0" smtClean="0"/>
              <a:t> </a:t>
            </a:r>
            <a:r>
              <a:rPr lang="fr-CA" baseline="0" dirty="0" err="1" smtClean="0"/>
              <a:t>there</a:t>
            </a:r>
            <a:r>
              <a:rPr lang="fr-CA" baseline="0" dirty="0" smtClean="0"/>
              <a:t> </a:t>
            </a:r>
            <a:r>
              <a:rPr lang="fr-CA" baseline="0" dirty="0" err="1" smtClean="0"/>
              <a:t>is</a:t>
            </a:r>
            <a:r>
              <a:rPr lang="fr-CA" baseline="0" dirty="0" smtClean="0"/>
              <a:t> more and more </a:t>
            </a:r>
            <a:r>
              <a:rPr lang="fr-CA" baseline="0" dirty="0" err="1" smtClean="0"/>
              <a:t>polarization</a:t>
            </a:r>
            <a:r>
              <a:rPr lang="fr-CA" baseline="0" dirty="0" smtClean="0"/>
              <a:t> of </a:t>
            </a:r>
            <a:r>
              <a:rPr lang="fr-CA" baseline="0" dirty="0" err="1" smtClean="0"/>
              <a:t>skills</a:t>
            </a:r>
            <a:r>
              <a:rPr lang="fr-CA" baseline="0" dirty="0" smtClean="0"/>
              <a:t> in the labour </a:t>
            </a:r>
            <a:r>
              <a:rPr lang="fr-CA" baseline="0" dirty="0" err="1" smtClean="0"/>
              <a:t>markets</a:t>
            </a:r>
            <a:r>
              <a:rPr lang="fr-CA" baseline="0" dirty="0" smtClean="0"/>
              <a:t>. </a:t>
            </a:r>
          </a:p>
          <a:p>
            <a:r>
              <a:rPr lang="fr-CA" baseline="0" dirty="0" smtClean="0"/>
              <a:t>The important question </a:t>
            </a:r>
            <a:r>
              <a:rPr lang="fr-CA" baseline="0" dirty="0" err="1" smtClean="0"/>
              <a:t>is</a:t>
            </a:r>
            <a:r>
              <a:rPr lang="fr-CA" baseline="0" dirty="0" smtClean="0"/>
              <a:t> </a:t>
            </a:r>
            <a:r>
              <a:rPr lang="fr-CA" baseline="0" dirty="0" err="1" smtClean="0"/>
              <a:t>what</a:t>
            </a:r>
            <a:r>
              <a:rPr lang="fr-CA" baseline="0" dirty="0" smtClean="0"/>
              <a:t> </a:t>
            </a:r>
            <a:r>
              <a:rPr lang="fr-CA" baseline="0" dirty="0" err="1" smtClean="0"/>
              <a:t>will</a:t>
            </a:r>
            <a:r>
              <a:rPr lang="fr-CA" baseline="0" dirty="0" smtClean="0"/>
              <a:t> </a:t>
            </a:r>
            <a:r>
              <a:rPr lang="fr-CA" baseline="0" dirty="0" err="1" smtClean="0"/>
              <a:t>happen</a:t>
            </a:r>
            <a:r>
              <a:rPr lang="fr-CA" baseline="0" dirty="0" smtClean="0"/>
              <a:t> to the labour </a:t>
            </a:r>
            <a:r>
              <a:rPr lang="fr-CA" baseline="0" dirty="0" err="1" smtClean="0"/>
              <a:t>markets</a:t>
            </a:r>
            <a:r>
              <a:rPr lang="fr-CA" baseline="0" dirty="0" smtClean="0"/>
              <a:t> as a </a:t>
            </a:r>
            <a:r>
              <a:rPr lang="fr-CA" baseline="0" dirty="0" err="1" smtClean="0"/>
              <a:t>result</a:t>
            </a:r>
            <a:r>
              <a:rPr lang="fr-CA" baseline="0" dirty="0" smtClean="0"/>
              <a:t> of </a:t>
            </a:r>
            <a:r>
              <a:rPr lang="fr-CA" baseline="0" dirty="0" err="1" smtClean="0"/>
              <a:t>technology</a:t>
            </a:r>
            <a:r>
              <a:rPr lang="fr-CA" baseline="0" dirty="0" smtClean="0"/>
              <a:t>, </a:t>
            </a:r>
            <a:r>
              <a:rPr lang="fr-CA" baseline="0" dirty="0" err="1" smtClean="0"/>
              <a:t>globalization</a:t>
            </a:r>
            <a:r>
              <a:rPr lang="fr-CA" baseline="0" dirty="0" smtClean="0"/>
              <a:t>, </a:t>
            </a:r>
            <a:r>
              <a:rPr lang="fr-CA" baseline="0" dirty="0" err="1" smtClean="0"/>
              <a:t>technological</a:t>
            </a:r>
            <a:r>
              <a:rPr lang="fr-CA" baseline="0" dirty="0" smtClean="0"/>
              <a:t> changes-automation and </a:t>
            </a:r>
            <a:r>
              <a:rPr lang="fr-CA" baseline="0" dirty="0" err="1" smtClean="0"/>
              <a:t>platform</a:t>
            </a:r>
            <a:r>
              <a:rPr lang="fr-CA" baseline="0" dirty="0" smtClean="0"/>
              <a:t> </a:t>
            </a:r>
            <a:r>
              <a:rPr lang="fr-CA" baseline="0" dirty="0" err="1" smtClean="0"/>
              <a:t>economy</a:t>
            </a:r>
            <a:r>
              <a:rPr lang="fr-CA" baseline="0" dirty="0" smtClean="0"/>
              <a:t> </a:t>
            </a:r>
          </a:p>
          <a:p>
            <a:r>
              <a:rPr lang="fr-CA" baseline="0" dirty="0" smtClean="0"/>
              <a:t>If </a:t>
            </a:r>
            <a:r>
              <a:rPr lang="fr-CA" baseline="0" dirty="0" err="1" smtClean="0"/>
              <a:t>workers</a:t>
            </a:r>
            <a:r>
              <a:rPr lang="fr-CA" baseline="0" dirty="0" smtClean="0"/>
              <a:t> have the </a:t>
            </a:r>
            <a:r>
              <a:rPr lang="fr-CA" baseline="0" dirty="0" err="1" smtClean="0"/>
              <a:t>skills</a:t>
            </a:r>
            <a:r>
              <a:rPr lang="fr-CA" baseline="0" dirty="0" smtClean="0"/>
              <a:t> to </a:t>
            </a:r>
            <a:r>
              <a:rPr lang="fr-CA" baseline="0" dirty="0" err="1" smtClean="0"/>
              <a:t>take</a:t>
            </a:r>
            <a:r>
              <a:rPr lang="fr-CA" baseline="0" dirty="0" smtClean="0"/>
              <a:t> </a:t>
            </a:r>
            <a:r>
              <a:rPr lang="fr-CA" baseline="0" dirty="0" err="1" smtClean="0"/>
              <a:t>advantage</a:t>
            </a:r>
            <a:r>
              <a:rPr lang="fr-CA" baseline="0" dirty="0" smtClean="0"/>
              <a:t> of the </a:t>
            </a:r>
            <a:r>
              <a:rPr lang="fr-CA" baseline="0" dirty="0" err="1" smtClean="0"/>
              <a:t>technological</a:t>
            </a:r>
            <a:r>
              <a:rPr lang="fr-CA" baseline="0" dirty="0" smtClean="0"/>
              <a:t> change and </a:t>
            </a:r>
            <a:r>
              <a:rPr lang="fr-CA" baseline="0" dirty="0" err="1" smtClean="0"/>
              <a:t>education</a:t>
            </a:r>
            <a:r>
              <a:rPr lang="fr-CA" baseline="0" dirty="0" smtClean="0"/>
              <a:t>, </a:t>
            </a:r>
            <a:r>
              <a:rPr lang="fr-CA" baseline="0" dirty="0" err="1" smtClean="0"/>
              <a:t>they</a:t>
            </a:r>
            <a:r>
              <a:rPr lang="fr-CA" baseline="0" dirty="0" smtClean="0"/>
              <a:t> </a:t>
            </a:r>
            <a:r>
              <a:rPr lang="fr-CA" baseline="0" dirty="0" err="1" smtClean="0"/>
              <a:t>will</a:t>
            </a:r>
            <a:r>
              <a:rPr lang="fr-CA" baseline="0" dirty="0" smtClean="0"/>
              <a:t> </a:t>
            </a:r>
            <a:r>
              <a:rPr lang="fr-CA" baseline="0" dirty="0" err="1" smtClean="0"/>
              <a:t>be</a:t>
            </a:r>
            <a:r>
              <a:rPr lang="fr-CA" baseline="0" dirty="0" smtClean="0"/>
              <a:t> fine and </a:t>
            </a:r>
            <a:r>
              <a:rPr lang="fr-CA" baseline="0" dirty="0" err="1" smtClean="0"/>
              <a:t>their</a:t>
            </a:r>
            <a:r>
              <a:rPr lang="fr-CA" baseline="0" dirty="0" smtClean="0"/>
              <a:t> </a:t>
            </a:r>
            <a:r>
              <a:rPr lang="fr-CA" baseline="0" dirty="0" err="1" smtClean="0"/>
              <a:t>wages</a:t>
            </a:r>
            <a:r>
              <a:rPr lang="fr-CA" baseline="0" dirty="0" smtClean="0"/>
              <a:t> </a:t>
            </a:r>
            <a:r>
              <a:rPr lang="fr-CA" baseline="0" dirty="0" err="1" smtClean="0"/>
              <a:t>will</a:t>
            </a:r>
            <a:r>
              <a:rPr lang="fr-CA" baseline="0" dirty="0" smtClean="0"/>
              <a:t> fine, if not </a:t>
            </a:r>
            <a:r>
              <a:rPr lang="fr-CA" baseline="0" dirty="0" err="1" smtClean="0"/>
              <a:t>theit</a:t>
            </a:r>
            <a:r>
              <a:rPr lang="fr-CA" baseline="0" dirty="0" smtClean="0"/>
              <a:t> </a:t>
            </a:r>
            <a:r>
              <a:rPr lang="fr-CA" baseline="0" dirty="0" err="1" smtClean="0"/>
              <a:t>attechement</a:t>
            </a:r>
            <a:r>
              <a:rPr lang="fr-CA" baseline="0" dirty="0" smtClean="0"/>
              <a:t> to the labour </a:t>
            </a:r>
            <a:r>
              <a:rPr lang="fr-CA" baseline="0" dirty="0" err="1" smtClean="0"/>
              <a:t>market</a:t>
            </a:r>
            <a:r>
              <a:rPr lang="fr-CA" baseline="0" dirty="0" smtClean="0"/>
              <a:t> </a:t>
            </a:r>
            <a:r>
              <a:rPr lang="fr-CA" baseline="0" dirty="0" err="1" smtClean="0"/>
              <a:t>will</a:t>
            </a:r>
            <a:r>
              <a:rPr lang="fr-CA" baseline="0" dirty="0" smtClean="0"/>
              <a:t> </a:t>
            </a:r>
            <a:r>
              <a:rPr lang="fr-CA" baseline="0" dirty="0" err="1" smtClean="0"/>
              <a:t>be</a:t>
            </a:r>
            <a:r>
              <a:rPr lang="fr-CA" baseline="0" dirty="0" smtClean="0"/>
              <a:t> </a:t>
            </a:r>
            <a:r>
              <a:rPr lang="fr-CA" baseline="0" dirty="0" err="1" smtClean="0"/>
              <a:t>negatively</a:t>
            </a:r>
            <a:r>
              <a:rPr lang="fr-CA" baseline="0" dirty="0" smtClean="0"/>
              <a:t> </a:t>
            </a:r>
            <a:r>
              <a:rPr lang="fr-CA" baseline="0" dirty="0" err="1" smtClean="0"/>
              <a:t>affected</a:t>
            </a:r>
            <a:r>
              <a:rPr lang="fr-CA" baseline="0" dirty="0" smtClean="0"/>
              <a:t>.</a:t>
            </a:r>
          </a:p>
          <a:p>
            <a:r>
              <a:rPr lang="fr-CA" dirty="0" smtClean="0"/>
              <a:t>In</a:t>
            </a:r>
            <a:r>
              <a:rPr lang="fr-CA" baseline="0" dirty="0" smtClean="0"/>
              <a:t> the </a:t>
            </a:r>
            <a:r>
              <a:rPr lang="fr-CA" baseline="0" dirty="0" err="1" smtClean="0"/>
              <a:t>past</a:t>
            </a:r>
            <a:r>
              <a:rPr lang="fr-CA" baseline="0" dirty="0" smtClean="0"/>
              <a:t>, </a:t>
            </a:r>
            <a:r>
              <a:rPr lang="fr-CA" baseline="0" dirty="0" err="1" smtClean="0"/>
              <a:t>economies</a:t>
            </a:r>
            <a:r>
              <a:rPr lang="fr-CA" baseline="0" dirty="0" smtClean="0"/>
              <a:t> </a:t>
            </a:r>
            <a:r>
              <a:rPr lang="fr-CA" baseline="0" dirty="0" err="1" smtClean="0"/>
              <a:t>had</a:t>
            </a:r>
            <a:r>
              <a:rPr lang="fr-CA" baseline="0" dirty="0" smtClean="0"/>
              <a:t> a </a:t>
            </a:r>
            <a:r>
              <a:rPr lang="fr-CA" baseline="0" dirty="0" err="1" smtClean="0"/>
              <a:t>great</a:t>
            </a:r>
            <a:r>
              <a:rPr lang="fr-CA" baseline="0" dirty="0" smtClean="0"/>
              <a:t> </a:t>
            </a:r>
            <a:r>
              <a:rPr lang="fr-CA" baseline="0" dirty="0" err="1" smtClean="0"/>
              <a:t>capacity</a:t>
            </a:r>
            <a:r>
              <a:rPr lang="fr-CA" baseline="0" dirty="0" smtClean="0"/>
              <a:t> to </a:t>
            </a:r>
            <a:r>
              <a:rPr lang="fr-CA" baseline="0" dirty="0" err="1" smtClean="0"/>
              <a:t>absorb</a:t>
            </a:r>
            <a:r>
              <a:rPr lang="fr-CA" baseline="0" dirty="0" smtClean="0"/>
              <a:t> </a:t>
            </a:r>
            <a:r>
              <a:rPr lang="fr-CA" baseline="0" dirty="0" err="1" smtClean="0"/>
              <a:t>low</a:t>
            </a:r>
            <a:r>
              <a:rPr lang="fr-CA" baseline="0" dirty="0" smtClean="0"/>
              <a:t> </a:t>
            </a:r>
            <a:r>
              <a:rPr lang="fr-CA" baseline="0" dirty="0" err="1" smtClean="0"/>
              <a:t>skilled</a:t>
            </a:r>
            <a:r>
              <a:rPr lang="fr-CA" baseline="0" dirty="0" smtClean="0"/>
              <a:t> people. </a:t>
            </a:r>
            <a:r>
              <a:rPr lang="fr-CA" baseline="0" dirty="0" err="1" smtClean="0"/>
              <a:t>Today</a:t>
            </a:r>
            <a:r>
              <a:rPr lang="fr-CA" baseline="0" dirty="0" smtClean="0"/>
              <a:t>, </a:t>
            </a:r>
            <a:r>
              <a:rPr lang="fr-CA" baseline="0" dirty="0" err="1" smtClean="0"/>
              <a:t>low</a:t>
            </a:r>
            <a:r>
              <a:rPr lang="fr-CA" baseline="0" dirty="0" smtClean="0"/>
              <a:t> </a:t>
            </a:r>
            <a:r>
              <a:rPr lang="fr-CA" baseline="0" dirty="0" err="1" smtClean="0"/>
              <a:t>skilled</a:t>
            </a:r>
            <a:r>
              <a:rPr lang="fr-CA" baseline="0" dirty="0" smtClean="0"/>
              <a:t>  jobs are </a:t>
            </a:r>
            <a:r>
              <a:rPr lang="fr-CA" baseline="0" dirty="0" err="1" smtClean="0"/>
              <a:t>disappearing</a:t>
            </a:r>
            <a:r>
              <a:rPr lang="fr-CA" baseline="0" dirty="0" smtClean="0"/>
              <a:t> </a:t>
            </a:r>
            <a:r>
              <a:rPr lang="fr-CA" baseline="0" dirty="0" err="1" smtClean="0"/>
              <a:t>with</a:t>
            </a:r>
            <a:r>
              <a:rPr lang="fr-CA" baseline="0" dirty="0" smtClean="0"/>
              <a:t> </a:t>
            </a:r>
            <a:r>
              <a:rPr lang="fr-CA" baseline="0" dirty="0" err="1" smtClean="0"/>
              <a:t>globalization</a:t>
            </a:r>
            <a:r>
              <a:rPr lang="fr-CA" baseline="0" dirty="0" smtClean="0"/>
              <a:t> and </a:t>
            </a:r>
            <a:r>
              <a:rPr lang="fr-CA" baseline="0" dirty="0" err="1" smtClean="0"/>
              <a:t>competition</a:t>
            </a:r>
            <a:r>
              <a:rPr lang="fr-CA" baseline="0" dirty="0" smtClean="0"/>
              <a:t> </a:t>
            </a:r>
            <a:r>
              <a:rPr lang="fr-CA" baseline="0" dirty="0" err="1" smtClean="0"/>
              <a:t>became</a:t>
            </a:r>
            <a:r>
              <a:rPr lang="fr-CA" baseline="0" dirty="0" smtClean="0"/>
              <a:t> global. A </a:t>
            </a:r>
            <a:r>
              <a:rPr lang="fr-CA" baseline="0" dirty="0" err="1" smtClean="0"/>
              <a:t>canadian</a:t>
            </a:r>
            <a:r>
              <a:rPr lang="fr-CA" baseline="0" dirty="0" smtClean="0"/>
              <a:t> </a:t>
            </a:r>
            <a:r>
              <a:rPr lang="fr-CA" baseline="0" dirty="0" err="1" smtClean="0"/>
              <a:t>worker</a:t>
            </a:r>
            <a:r>
              <a:rPr lang="fr-CA" baseline="0" dirty="0" smtClean="0"/>
              <a:t> </a:t>
            </a:r>
            <a:r>
              <a:rPr lang="fr-CA" baseline="0" dirty="0" err="1" smtClean="0"/>
              <a:t>will</a:t>
            </a:r>
            <a:r>
              <a:rPr lang="fr-CA" baseline="0" dirty="0" smtClean="0"/>
              <a:t> </a:t>
            </a:r>
            <a:r>
              <a:rPr lang="fr-CA" baseline="0" dirty="0" err="1" smtClean="0"/>
              <a:t>compete</a:t>
            </a:r>
            <a:r>
              <a:rPr lang="fr-CA" baseline="0" dirty="0" smtClean="0"/>
              <a:t> </a:t>
            </a:r>
            <a:r>
              <a:rPr lang="fr-CA" baseline="0" dirty="0" err="1" smtClean="0"/>
              <a:t>with</a:t>
            </a:r>
            <a:r>
              <a:rPr lang="fr-CA" baseline="0" dirty="0" smtClean="0"/>
              <a:t> an Asian </a:t>
            </a:r>
            <a:r>
              <a:rPr lang="fr-CA" baseline="0" dirty="0" err="1" smtClean="0"/>
              <a:t>worker</a:t>
            </a:r>
            <a:r>
              <a:rPr lang="fr-CA" baseline="0" dirty="0" smtClean="0"/>
              <a:t>. </a:t>
            </a:r>
            <a:r>
              <a:rPr lang="fr-CA" baseline="0" dirty="0" err="1" smtClean="0"/>
              <a:t>Competetion</a:t>
            </a:r>
            <a:r>
              <a:rPr lang="fr-CA" baseline="0" dirty="0" smtClean="0"/>
              <a:t> </a:t>
            </a:r>
            <a:r>
              <a:rPr lang="fr-CA" baseline="0" dirty="0" err="1" smtClean="0"/>
              <a:t>became</a:t>
            </a:r>
            <a:r>
              <a:rPr lang="fr-CA" baseline="0" dirty="0" smtClean="0"/>
              <a:t> global and not local.</a:t>
            </a:r>
          </a:p>
          <a:p>
            <a:r>
              <a:rPr lang="fr-CA" baseline="0" dirty="0" smtClean="0"/>
              <a:t>If a </a:t>
            </a:r>
            <a:r>
              <a:rPr lang="fr-CA" baseline="0" dirty="0" err="1" smtClean="0"/>
              <a:t>worker</a:t>
            </a:r>
            <a:r>
              <a:rPr lang="fr-CA" baseline="0" dirty="0" smtClean="0"/>
              <a:t> has a </a:t>
            </a:r>
            <a:r>
              <a:rPr lang="fr-CA" baseline="0" dirty="0" err="1" smtClean="0"/>
              <a:t>level</a:t>
            </a:r>
            <a:r>
              <a:rPr lang="fr-CA" baseline="0" dirty="0" smtClean="0"/>
              <a:t> of </a:t>
            </a:r>
            <a:r>
              <a:rPr lang="fr-CA" baseline="0" dirty="0" err="1" smtClean="0"/>
              <a:t>technological</a:t>
            </a:r>
            <a:r>
              <a:rPr lang="fr-CA" baseline="0" dirty="0" smtClean="0"/>
              <a:t> </a:t>
            </a:r>
            <a:r>
              <a:rPr lang="fr-CA" baseline="0" dirty="0" err="1" smtClean="0"/>
              <a:t>education</a:t>
            </a:r>
            <a:r>
              <a:rPr lang="fr-CA" baseline="0" dirty="0" smtClean="0"/>
              <a:t>  and </a:t>
            </a:r>
            <a:r>
              <a:rPr lang="fr-CA" baseline="0" dirty="0" err="1" smtClean="0"/>
              <a:t>skills</a:t>
            </a:r>
            <a:r>
              <a:rPr lang="fr-CA" baseline="0" dirty="0" smtClean="0"/>
              <a:t> </a:t>
            </a:r>
            <a:r>
              <a:rPr lang="fr-CA" baseline="0" dirty="0" err="1" smtClean="0"/>
              <a:t>that</a:t>
            </a:r>
            <a:r>
              <a:rPr lang="fr-CA" baseline="0" dirty="0" smtClean="0"/>
              <a:t> </a:t>
            </a:r>
            <a:r>
              <a:rPr lang="fr-CA" baseline="0" dirty="0" err="1" smtClean="0"/>
              <a:t>will</a:t>
            </a:r>
            <a:r>
              <a:rPr lang="fr-CA" baseline="0" dirty="0" smtClean="0"/>
              <a:t> </a:t>
            </a:r>
            <a:r>
              <a:rPr lang="fr-CA" baseline="0" dirty="0" err="1" smtClean="0"/>
              <a:t>allow</a:t>
            </a:r>
            <a:r>
              <a:rPr lang="fr-CA" baseline="0" dirty="0" smtClean="0"/>
              <a:t> to </a:t>
            </a:r>
            <a:r>
              <a:rPr lang="fr-CA" baseline="0" dirty="0" err="1" smtClean="0"/>
              <a:t>learn</a:t>
            </a:r>
            <a:r>
              <a:rPr lang="fr-CA" baseline="0" dirty="0" smtClean="0"/>
              <a:t> the </a:t>
            </a:r>
            <a:r>
              <a:rPr lang="fr-CA" baseline="0" dirty="0" err="1" smtClean="0"/>
              <a:t>skills</a:t>
            </a:r>
            <a:r>
              <a:rPr lang="fr-CA" baseline="0" dirty="0" smtClean="0"/>
              <a:t> of the future or new </a:t>
            </a:r>
            <a:r>
              <a:rPr lang="fr-CA" baseline="0" dirty="0" err="1" smtClean="0"/>
              <a:t>skill</a:t>
            </a:r>
            <a:r>
              <a:rPr lang="fr-CA" baseline="0" dirty="0" smtClean="0"/>
              <a:t> sets, the </a:t>
            </a:r>
            <a:r>
              <a:rPr lang="fr-CA" baseline="0" dirty="0" err="1" smtClean="0"/>
              <a:t>worker</a:t>
            </a:r>
            <a:r>
              <a:rPr lang="fr-CA" baseline="0" dirty="0" smtClean="0"/>
              <a:t> </a:t>
            </a:r>
            <a:r>
              <a:rPr lang="fr-CA" baseline="0" dirty="0" err="1" smtClean="0"/>
              <a:t>will</a:t>
            </a:r>
            <a:r>
              <a:rPr lang="fr-CA" baseline="0" dirty="0" smtClean="0"/>
              <a:t> </a:t>
            </a:r>
            <a:r>
              <a:rPr lang="fr-CA" baseline="0" dirty="0" err="1" smtClean="0"/>
              <a:t>be</a:t>
            </a:r>
            <a:r>
              <a:rPr lang="fr-CA" baseline="0" dirty="0" smtClean="0"/>
              <a:t> fine. If not, the </a:t>
            </a:r>
            <a:r>
              <a:rPr lang="fr-CA" baseline="0" dirty="0" err="1" smtClean="0"/>
              <a:t>worker</a:t>
            </a:r>
            <a:r>
              <a:rPr lang="fr-CA" baseline="0" dirty="0" smtClean="0"/>
              <a:t>  </a:t>
            </a:r>
            <a:r>
              <a:rPr lang="fr-CA" baseline="0" dirty="0" err="1" smtClean="0"/>
              <a:t>will</a:t>
            </a:r>
            <a:r>
              <a:rPr lang="fr-CA" baseline="0" dirty="0" smtClean="0"/>
              <a:t> </a:t>
            </a:r>
            <a:r>
              <a:rPr lang="fr-CA" baseline="0" dirty="0" err="1" smtClean="0"/>
              <a:t>be</a:t>
            </a:r>
            <a:r>
              <a:rPr lang="fr-CA" baseline="0" dirty="0" smtClean="0"/>
              <a:t> </a:t>
            </a:r>
            <a:r>
              <a:rPr lang="fr-CA" baseline="0" dirty="0" err="1" smtClean="0"/>
              <a:t>falling</a:t>
            </a:r>
            <a:r>
              <a:rPr lang="fr-CA" baseline="0" dirty="0" smtClean="0"/>
              <a:t> out of the labour </a:t>
            </a:r>
            <a:r>
              <a:rPr lang="fr-CA" baseline="0" dirty="0" err="1" smtClean="0"/>
              <a:t>market</a:t>
            </a:r>
            <a:r>
              <a:rPr lang="fr-CA" baseline="0" dirty="0" smtClean="0"/>
              <a:t> </a:t>
            </a:r>
            <a:r>
              <a:rPr lang="fr-CA" baseline="0" dirty="0" err="1" smtClean="0"/>
              <a:t>with</a:t>
            </a:r>
            <a:r>
              <a:rPr lang="fr-CA" baseline="0" dirty="0" smtClean="0"/>
              <a:t> all </a:t>
            </a:r>
            <a:r>
              <a:rPr lang="fr-CA" baseline="0" dirty="0" err="1" smtClean="0"/>
              <a:t>negative</a:t>
            </a:r>
            <a:r>
              <a:rPr lang="fr-CA" baseline="0" dirty="0" smtClean="0"/>
              <a:t> </a:t>
            </a:r>
            <a:r>
              <a:rPr lang="fr-CA" baseline="0" dirty="0" err="1" smtClean="0"/>
              <a:t>consequences</a:t>
            </a:r>
            <a:r>
              <a:rPr lang="fr-CA" baseline="0" dirty="0" smtClean="0"/>
              <a:t> on </a:t>
            </a:r>
            <a:r>
              <a:rPr lang="fr-CA" baseline="0" dirty="0" err="1" smtClean="0"/>
              <a:t>earnings</a:t>
            </a:r>
            <a:r>
              <a:rPr lang="fr-CA" baseline="0" dirty="0" smtClean="0"/>
              <a:t> and life. </a:t>
            </a:r>
          </a:p>
          <a:p>
            <a:r>
              <a:rPr lang="fr-CA" baseline="0" dirty="0" smtClean="0"/>
              <a:t>In </a:t>
            </a:r>
            <a:r>
              <a:rPr lang="fr-CA" baseline="0" dirty="0" err="1" smtClean="0"/>
              <a:t>most</a:t>
            </a:r>
            <a:r>
              <a:rPr lang="fr-CA" baseline="0" dirty="0" smtClean="0"/>
              <a:t> OECD </a:t>
            </a:r>
            <a:r>
              <a:rPr lang="fr-CA" baseline="0" dirty="0" err="1" smtClean="0"/>
              <a:t>economies</a:t>
            </a:r>
            <a:r>
              <a:rPr lang="fr-CA" baseline="0" dirty="0" smtClean="0"/>
              <a:t> </a:t>
            </a:r>
            <a:r>
              <a:rPr lang="fr-CA" baseline="0" dirty="0" err="1" smtClean="0"/>
              <a:t>like</a:t>
            </a:r>
            <a:r>
              <a:rPr lang="fr-CA" baseline="0" dirty="0" smtClean="0"/>
              <a:t> in Canada, </a:t>
            </a:r>
            <a:r>
              <a:rPr lang="fr-CA" baseline="0" dirty="0" err="1" smtClean="0"/>
              <a:t>there</a:t>
            </a:r>
            <a:r>
              <a:rPr lang="fr-CA" baseline="0" dirty="0" smtClean="0"/>
              <a:t> </a:t>
            </a:r>
            <a:r>
              <a:rPr lang="fr-CA" baseline="0" dirty="0" err="1" smtClean="0"/>
              <a:t>appear</a:t>
            </a:r>
            <a:r>
              <a:rPr lang="fr-CA" baseline="0" dirty="0" smtClean="0"/>
              <a:t> to </a:t>
            </a:r>
            <a:r>
              <a:rPr lang="fr-CA" baseline="0" dirty="0" err="1" smtClean="0"/>
              <a:t>be</a:t>
            </a:r>
            <a:r>
              <a:rPr lang="fr-CA" baseline="0" dirty="0" smtClean="0"/>
              <a:t> </a:t>
            </a:r>
            <a:r>
              <a:rPr lang="fr-CA" baseline="0" dirty="0" err="1" smtClean="0"/>
              <a:t>skills</a:t>
            </a:r>
            <a:r>
              <a:rPr lang="fr-CA" baseline="0" dirty="0" smtClean="0"/>
              <a:t> </a:t>
            </a:r>
            <a:r>
              <a:rPr lang="fr-CA" baseline="0" dirty="0" err="1" smtClean="0"/>
              <a:t>mismatch</a:t>
            </a:r>
            <a:r>
              <a:rPr lang="fr-CA" baseline="0" dirty="0" smtClean="0"/>
              <a:t> </a:t>
            </a:r>
            <a:r>
              <a:rPr lang="fr-CA" baseline="0" dirty="0" err="1" smtClean="0"/>
              <a:t>between</a:t>
            </a:r>
            <a:r>
              <a:rPr lang="fr-CA" baseline="0" dirty="0" smtClean="0"/>
              <a:t> a </a:t>
            </a:r>
            <a:r>
              <a:rPr lang="fr-CA" baseline="0" dirty="0" err="1" smtClean="0"/>
              <a:t>number</a:t>
            </a:r>
            <a:r>
              <a:rPr lang="fr-CA" baseline="0" dirty="0" smtClean="0"/>
              <a:t> of </a:t>
            </a:r>
            <a:r>
              <a:rPr lang="fr-CA" baseline="0" dirty="0" err="1" smtClean="0"/>
              <a:t>unemployed</a:t>
            </a:r>
            <a:r>
              <a:rPr lang="fr-CA" baseline="0" dirty="0" smtClean="0"/>
              <a:t> people and the </a:t>
            </a:r>
            <a:r>
              <a:rPr lang="fr-CA" baseline="0" dirty="0" err="1" smtClean="0"/>
              <a:t>demand</a:t>
            </a:r>
            <a:r>
              <a:rPr lang="fr-CA" baseline="0" dirty="0" smtClean="0"/>
              <a:t> for </a:t>
            </a:r>
            <a:r>
              <a:rPr lang="fr-CA" baseline="0" dirty="0" err="1" smtClean="0"/>
              <a:t>skilled</a:t>
            </a:r>
            <a:r>
              <a:rPr lang="fr-CA" baseline="0" dirty="0" smtClean="0"/>
              <a:t> </a:t>
            </a:r>
            <a:r>
              <a:rPr lang="fr-CA" baseline="0" dirty="0" err="1" smtClean="0"/>
              <a:t>workes</a:t>
            </a:r>
            <a:r>
              <a:rPr lang="fr-CA" baseline="0" dirty="0" smtClean="0"/>
              <a:t>. It </a:t>
            </a:r>
            <a:r>
              <a:rPr lang="fr-CA" baseline="0" dirty="0" err="1" smtClean="0"/>
              <a:t>is</a:t>
            </a:r>
            <a:r>
              <a:rPr lang="fr-CA" baseline="0" dirty="0" smtClean="0"/>
              <a:t> a </a:t>
            </a:r>
            <a:r>
              <a:rPr lang="fr-CA" baseline="0" dirty="0" err="1" smtClean="0"/>
              <a:t>skills</a:t>
            </a:r>
            <a:r>
              <a:rPr lang="fr-CA" baseline="0" dirty="0" smtClean="0"/>
              <a:t> </a:t>
            </a:r>
            <a:r>
              <a:rPr lang="fr-CA" baseline="0" dirty="0" err="1" smtClean="0"/>
              <a:t>mimatch</a:t>
            </a:r>
            <a:r>
              <a:rPr lang="fr-CA" baseline="0" dirty="0" smtClean="0"/>
              <a:t>.</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3</a:t>
            </a:fld>
            <a:endParaRPr lang="en-US"/>
          </a:p>
        </p:txBody>
      </p:sp>
    </p:spTree>
    <p:extLst>
      <p:ext uri="{BB962C8B-B14F-4D97-AF65-F5344CB8AC3E}">
        <p14:creationId xmlns:p14="http://schemas.microsoft.com/office/powerpoint/2010/main" val="980050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The Implications of Slowing Growth in Canada’s Labour Force, Fraser </a:t>
            </a:r>
            <a:r>
              <a:rPr lang="en-CA" sz="1200" b="0" i="0" kern="1200" dirty="0" err="1" smtClean="0">
                <a:solidFill>
                  <a:schemeClr val="tx1"/>
                </a:solidFill>
                <a:effectLst/>
                <a:latin typeface="+mn-lt"/>
                <a:ea typeface="+mn-ea"/>
                <a:cs typeface="+mn-cs"/>
              </a:rPr>
              <a:t>Insitute</a:t>
            </a:r>
            <a:r>
              <a:rPr lang="en-CA" sz="1200" b="0" i="0" kern="1200" dirty="0" smtClean="0">
                <a:solidFill>
                  <a:schemeClr val="tx1"/>
                </a:solidFill>
                <a:effectLst/>
                <a:latin typeface="+mn-lt"/>
                <a:ea typeface="+mn-ea"/>
                <a:cs typeface="+mn-cs"/>
              </a:rPr>
              <a:t>, April 2021, https://www.fraserinstitute.org/studies/implications-of-slowing-growth-in-canadas-labour-force</a:t>
            </a:r>
            <a:endParaRPr lang="fr-FR" dirty="0" smtClean="0"/>
          </a:p>
          <a:p>
            <a:r>
              <a:rPr lang="fr-FR" dirty="0" smtClean="0"/>
              <a:t>UNE STRATÉGIE POUR</a:t>
            </a:r>
            <a:r>
              <a:rPr lang="fr-FR" baseline="0" dirty="0" smtClean="0"/>
              <a:t> </a:t>
            </a:r>
            <a:r>
              <a:rPr lang="fr-FR" dirty="0" smtClean="0"/>
              <a:t>L’ÉCONOMIE DES PLATEFORMES AU CANADA, </a:t>
            </a:r>
            <a:r>
              <a:rPr lang="fr-FR" dirty="0" err="1" smtClean="0"/>
              <a:t>Fellowship</a:t>
            </a:r>
            <a:r>
              <a:rPr lang="fr-FR" dirty="0" smtClean="0"/>
              <a:t> d’Action Canada 2020/21, Groupe de travail #2, </a:t>
            </a:r>
            <a:r>
              <a:rPr lang="en-CA" b="0" dirty="0" smtClean="0">
                <a:solidFill>
                  <a:schemeClr val="accent1"/>
                </a:solidFill>
              </a:rPr>
              <a:t>https://ppforum.ca/wp-content/uploads/2021/03/FR_TF2-AC-Final-Presentation.pdf</a:t>
            </a:r>
          </a:p>
          <a:p>
            <a:r>
              <a:rPr lang="en-CA" dirty="0" smtClean="0"/>
              <a:t>Retirements will put more pressure on the labour force.</a:t>
            </a:r>
            <a:r>
              <a:rPr lang="en-CA" baseline="0" dirty="0" smtClean="0"/>
              <a:t> Immigration represents more than 80% of the labour force growth. Labour supply will decrease putting at risk economic growth and recovery. (Temporary solutions : increase lab</a:t>
            </a:r>
            <a:r>
              <a:rPr lang="en-CA" dirty="0" smtClean="0"/>
              <a:t>our force participation,</a:t>
            </a:r>
            <a:r>
              <a:rPr lang="en-CA" baseline="0" dirty="0" smtClean="0"/>
              <a:t> provide f</a:t>
            </a:r>
            <a:r>
              <a:rPr lang="en-CA" dirty="0" smtClean="0"/>
              <a:t>lexible work arrangements </a:t>
            </a:r>
            <a:r>
              <a:rPr lang="en-CA" dirty="0" err="1" smtClean="0"/>
              <a:t>etc..Automation</a:t>
            </a:r>
            <a:r>
              <a:rPr lang="en-CA" dirty="0" smtClean="0"/>
              <a:t> as a solution? can robots offset retirements?</a:t>
            </a:r>
          </a:p>
          <a:p>
            <a:r>
              <a:rPr lang="en-CA" sz="1200" kern="1200" dirty="0" smtClean="0">
                <a:solidFill>
                  <a:schemeClr val="tx1"/>
                </a:solidFill>
                <a:effectLst/>
                <a:latin typeface="+mn-lt"/>
                <a:ea typeface="+mn-ea"/>
                <a:cs typeface="+mn-cs"/>
              </a:rPr>
              <a:t>There is interest for this Program to help address workforce needs in many sectors including, but not limited to: </a:t>
            </a:r>
            <a:r>
              <a:rPr lang="en-CA" sz="1200" kern="1200" dirty="0" err="1" smtClean="0">
                <a:solidFill>
                  <a:schemeClr val="tx1"/>
                </a:solidFill>
                <a:effectLst/>
                <a:latin typeface="+mn-lt"/>
                <a:ea typeface="+mn-ea"/>
                <a:cs typeface="+mn-cs"/>
              </a:rPr>
              <a:t>agri</a:t>
            </a:r>
            <a:r>
              <a:rPr lang="en-CA" sz="1200" kern="1200" dirty="0" smtClean="0">
                <a:solidFill>
                  <a:schemeClr val="tx1"/>
                </a:solidFill>
                <a:effectLst/>
                <a:latin typeface="+mn-lt"/>
                <a:ea typeface="+mn-ea"/>
                <a:cs typeface="+mn-cs"/>
              </a:rPr>
              <a:t>-food, information and communication technologies, manufacturing, natural resources and environment, tourism, transportation, health, clean energy and construction</a:t>
            </a:r>
          </a:p>
          <a:p>
            <a:pPr lvl="0"/>
            <a:r>
              <a:rPr lang="en-CA" b="0" u="none" dirty="0" smtClean="0"/>
              <a:t>Research and analysis suggest that a significant proportion of routine jobs could disappear as a result of automation.</a:t>
            </a:r>
            <a:endParaRPr lang="en-US" dirty="0" smtClean="0"/>
          </a:p>
          <a:p>
            <a:pPr lvl="0"/>
            <a:r>
              <a:rPr lang="en-CA" b="0" u="none" dirty="0" smtClean="0"/>
              <a:t>Technological changes have induced higher demand for skilled workers and lower demand for workers in routine job</a:t>
            </a:r>
          </a:p>
          <a:p>
            <a:pPr lvl="0"/>
            <a:r>
              <a:rPr lang="en-CA" b="0" u="none" dirty="0" err="1" smtClean="0"/>
              <a:t>SResearch</a:t>
            </a:r>
            <a:r>
              <a:rPr lang="en-CA" b="0" u="none" dirty="0" smtClean="0"/>
              <a:t> and analysis suggest that a significant proportion of routine jobs could disappear as a result of automation.</a:t>
            </a:r>
            <a:endParaRPr lang="en-US" dirty="0" smtClean="0"/>
          </a:p>
          <a:p>
            <a:pPr lvl="0"/>
            <a:r>
              <a:rPr lang="en-CA" b="0" u="none" dirty="0" smtClean="0"/>
              <a:t>Technological changes have induced higher demand for skilled workers and lower demand for workers in routine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Workers displaced by platform technologies may have challenges finding employment in the post-pandemic economy.</a:t>
            </a:r>
            <a:endParaRPr lang="en-CA" sz="1200" kern="1200" dirty="0" smtClean="0">
              <a:solidFill>
                <a:schemeClr val="tx1"/>
              </a:solidFill>
              <a:effectLst/>
              <a:latin typeface="+mn-lt"/>
              <a:ea typeface="+mn-ea"/>
              <a:cs typeface="+mn-cs"/>
            </a:endParaRPr>
          </a:p>
          <a:p>
            <a:r>
              <a:rPr lang="en-CA" dirty="0" smtClean="0"/>
              <a:t>A FEDERAL SUSTAINABLE DEVELOPMENT STRATEGY FOR CANADA, 2019 TO 2022. https://www.fsds-sfdd.ca/downloads/FSDS_2019-2022.pdf</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4</a:t>
            </a:fld>
            <a:endParaRPr lang="en-US"/>
          </a:p>
        </p:txBody>
      </p:sp>
    </p:spTree>
    <p:extLst>
      <p:ext uri="{BB962C8B-B14F-4D97-AF65-F5344CB8AC3E}">
        <p14:creationId xmlns:p14="http://schemas.microsoft.com/office/powerpoint/2010/main" val="223488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The Implications of Slowing Growth in Canada’s Labour Force, Fraser </a:t>
            </a:r>
            <a:r>
              <a:rPr lang="en-CA" sz="1200" b="0" i="0" kern="1200" dirty="0" err="1" smtClean="0">
                <a:solidFill>
                  <a:schemeClr val="tx1"/>
                </a:solidFill>
                <a:effectLst/>
                <a:latin typeface="+mn-lt"/>
                <a:ea typeface="+mn-ea"/>
                <a:cs typeface="+mn-cs"/>
              </a:rPr>
              <a:t>Insitute</a:t>
            </a:r>
            <a:r>
              <a:rPr lang="en-CA" sz="1200" b="0" i="0" kern="1200" dirty="0" smtClean="0">
                <a:solidFill>
                  <a:schemeClr val="tx1"/>
                </a:solidFill>
                <a:effectLst/>
                <a:latin typeface="+mn-lt"/>
                <a:ea typeface="+mn-ea"/>
                <a:cs typeface="+mn-cs"/>
              </a:rPr>
              <a:t>, April 2021, https://www.fraserinstitute.org/studies/implications-of-slowing-growth-in-canadas-labour-force</a:t>
            </a:r>
            <a:endParaRPr lang="fr-FR" dirty="0" smtClean="0"/>
          </a:p>
          <a:p>
            <a:r>
              <a:rPr lang="fr-FR" dirty="0" smtClean="0"/>
              <a:t>UNE STRATÉGIE POUR</a:t>
            </a:r>
            <a:r>
              <a:rPr lang="fr-FR" baseline="0" dirty="0" smtClean="0"/>
              <a:t> </a:t>
            </a:r>
            <a:r>
              <a:rPr lang="fr-FR" dirty="0" smtClean="0"/>
              <a:t>L’ÉCONOMIE DES PLATEFORMES AU CANADA, </a:t>
            </a:r>
            <a:r>
              <a:rPr lang="fr-FR" dirty="0" err="1" smtClean="0"/>
              <a:t>Fellowship</a:t>
            </a:r>
            <a:r>
              <a:rPr lang="fr-FR" dirty="0" smtClean="0"/>
              <a:t> d’Action Canada 2020/21, Groupe de travail #2, </a:t>
            </a:r>
            <a:r>
              <a:rPr lang="en-CA" b="0" dirty="0" smtClean="0">
                <a:solidFill>
                  <a:schemeClr val="accent1"/>
                </a:solidFill>
              </a:rPr>
              <a:t>https://ppforum.ca/wp-content/uploads/2021/03/FR_TF2-AC-Final-Presentation.pdf</a:t>
            </a:r>
          </a:p>
          <a:p>
            <a:r>
              <a:rPr lang="en-CA" dirty="0" smtClean="0"/>
              <a:t>Retirements will put more pressure on the labour force.</a:t>
            </a:r>
            <a:r>
              <a:rPr lang="en-CA" baseline="0" dirty="0" smtClean="0"/>
              <a:t> Immigration represents more than 80% of the labour force growth. Labour supply will decrease putting at risk economic growth and recovery. (Temporary solutions : increase lab</a:t>
            </a:r>
            <a:r>
              <a:rPr lang="en-CA" dirty="0" smtClean="0"/>
              <a:t>our force participation,</a:t>
            </a:r>
            <a:r>
              <a:rPr lang="en-CA" baseline="0" dirty="0" smtClean="0"/>
              <a:t> provide f</a:t>
            </a:r>
            <a:r>
              <a:rPr lang="en-CA" dirty="0" smtClean="0"/>
              <a:t>lexible work arrangements </a:t>
            </a:r>
            <a:r>
              <a:rPr lang="en-CA" dirty="0" err="1" smtClean="0"/>
              <a:t>etc..Automation</a:t>
            </a:r>
            <a:r>
              <a:rPr lang="en-CA" dirty="0" smtClean="0"/>
              <a:t> as a solution? can robots offset retirements?</a:t>
            </a:r>
          </a:p>
          <a:p>
            <a:r>
              <a:rPr lang="en-CA" sz="1200" kern="1200" dirty="0" smtClean="0">
                <a:solidFill>
                  <a:schemeClr val="tx1"/>
                </a:solidFill>
                <a:effectLst/>
                <a:latin typeface="+mn-lt"/>
                <a:ea typeface="+mn-ea"/>
                <a:cs typeface="+mn-cs"/>
              </a:rPr>
              <a:t>There is interest for this Program to help address workforce needs in many sectors including, but not limited to: </a:t>
            </a:r>
            <a:r>
              <a:rPr lang="en-CA" sz="1200" kern="1200" dirty="0" err="1" smtClean="0">
                <a:solidFill>
                  <a:schemeClr val="tx1"/>
                </a:solidFill>
                <a:effectLst/>
                <a:latin typeface="+mn-lt"/>
                <a:ea typeface="+mn-ea"/>
                <a:cs typeface="+mn-cs"/>
              </a:rPr>
              <a:t>agri</a:t>
            </a:r>
            <a:r>
              <a:rPr lang="en-CA" sz="1200" kern="1200" dirty="0" smtClean="0">
                <a:solidFill>
                  <a:schemeClr val="tx1"/>
                </a:solidFill>
                <a:effectLst/>
                <a:latin typeface="+mn-lt"/>
                <a:ea typeface="+mn-ea"/>
                <a:cs typeface="+mn-cs"/>
              </a:rPr>
              <a:t>-food, information and communication technologies, manufacturing, natural resources and environment, tourism, transportation, health, clean energy and construction</a:t>
            </a:r>
          </a:p>
          <a:p>
            <a:pPr lvl="0"/>
            <a:r>
              <a:rPr lang="en-CA" b="0" u="none" dirty="0" smtClean="0"/>
              <a:t>Research and analysis suggest that a significant proportion of routine jobs could disappear as a result of automation.</a:t>
            </a:r>
            <a:endParaRPr lang="en-US" dirty="0" smtClean="0"/>
          </a:p>
          <a:p>
            <a:pPr lvl="0"/>
            <a:r>
              <a:rPr lang="en-CA" b="0" u="none" dirty="0" smtClean="0"/>
              <a:t>Technological changes have induced higher demand for skilled workers and lower demand for workers in routine job</a:t>
            </a:r>
          </a:p>
          <a:p>
            <a:pPr lvl="0"/>
            <a:r>
              <a:rPr lang="en-CA" b="0" u="none" dirty="0" err="1" smtClean="0"/>
              <a:t>SResearch</a:t>
            </a:r>
            <a:r>
              <a:rPr lang="en-CA" b="0" u="none" dirty="0" smtClean="0"/>
              <a:t> and analysis suggest that a significant proportion of routine jobs could disappear as a result of automation.</a:t>
            </a:r>
            <a:endParaRPr lang="en-US" dirty="0" smtClean="0"/>
          </a:p>
          <a:p>
            <a:pPr lvl="0"/>
            <a:r>
              <a:rPr lang="en-CA" b="0" u="none" dirty="0" smtClean="0"/>
              <a:t>Technological changes have induced higher demand for skilled workers and lower demand for workers in routine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Workers displaced by platform technologies may have challenges finding employment in the post-pandemic economy.</a:t>
            </a:r>
            <a:endParaRPr lang="en-CA" sz="1200" kern="1200" dirty="0" smtClean="0">
              <a:solidFill>
                <a:schemeClr val="tx1"/>
              </a:solidFill>
              <a:effectLst/>
              <a:latin typeface="+mn-lt"/>
              <a:ea typeface="+mn-ea"/>
              <a:cs typeface="+mn-cs"/>
            </a:endParaRPr>
          </a:p>
          <a:p>
            <a:r>
              <a:rPr lang="en-CA" dirty="0" smtClean="0"/>
              <a:t>A FEDERAL SUSTAINABLE DEVELOPMENT STRATEGY FOR CANADA, 2019 TO 2022. https://www.fsds-sfdd.ca/downloads/FSDS_2019-2022.pdf</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5</a:t>
            </a:fld>
            <a:endParaRPr lang="en-US"/>
          </a:p>
        </p:txBody>
      </p:sp>
    </p:spTree>
    <p:extLst>
      <p:ext uri="{BB962C8B-B14F-4D97-AF65-F5344CB8AC3E}">
        <p14:creationId xmlns:p14="http://schemas.microsoft.com/office/powerpoint/2010/main" val="96704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Given that labour</a:t>
            </a:r>
            <a:r>
              <a:rPr lang="en-CA" baseline="0" dirty="0" smtClean="0"/>
              <a:t> market data for some designated groups does not exit in the Labour Force Survey, I have decided to use Census 2016 data to illustrate de labour market disadvantaged positions of designated groups. Note that a comparison of the recent LFS data and the 2016 Census data suggest similar conclusions.  </a:t>
            </a:r>
          </a:p>
          <a:p>
            <a:r>
              <a:rPr lang="en-CA" dirty="0" smtClean="0"/>
              <a:t>Making labour markets inclusive,</a:t>
            </a:r>
            <a:r>
              <a:rPr lang="en-CA" baseline="0" dirty="0" smtClean="0"/>
              <a:t> OECD, 2021. </a:t>
            </a:r>
            <a:r>
              <a:rPr lang="en-CA" dirty="0" smtClean="0"/>
              <a:t>https://www.oecd.org/employment/making-labour-markets-inclusive.htm OECD</a:t>
            </a:r>
          </a:p>
          <a:p>
            <a:r>
              <a:rPr lang="en-CA" dirty="0" smtClean="0"/>
              <a:t>Rebuilding Canada’s labour market: The inclusive recovery imperative, RBC, https://www.rbcits.com/en/insights/2021/06/rebuilding_canadas_labour_market_rbcits?utm_source=home&amp;utm_medium=carousel RBC</a:t>
            </a:r>
          </a:p>
          <a:p>
            <a:endParaRPr lang="fr-CA" dirty="0" smtClean="0"/>
          </a:p>
          <a:p>
            <a:r>
              <a:rPr lang="fr-CA" dirty="0" err="1" smtClean="0"/>
              <a:t>Why</a:t>
            </a:r>
            <a:r>
              <a:rPr lang="fr-CA" dirty="0" smtClean="0"/>
              <a:t> are </a:t>
            </a:r>
            <a:r>
              <a:rPr lang="fr-CA" dirty="0" err="1" smtClean="0"/>
              <a:t>we</a:t>
            </a:r>
            <a:r>
              <a:rPr lang="fr-CA" dirty="0" smtClean="0"/>
              <a:t> </a:t>
            </a:r>
            <a:r>
              <a:rPr lang="fr-CA" dirty="0" err="1" smtClean="0"/>
              <a:t>talking</a:t>
            </a:r>
            <a:r>
              <a:rPr lang="fr-CA" baseline="0" dirty="0" smtClean="0"/>
              <a:t> about </a:t>
            </a:r>
            <a:r>
              <a:rPr lang="fr-CA" baseline="0" dirty="0" err="1" smtClean="0"/>
              <a:t>designated</a:t>
            </a:r>
            <a:r>
              <a:rPr lang="fr-CA" baseline="0" dirty="0" smtClean="0"/>
              <a:t> groups:</a:t>
            </a:r>
          </a:p>
          <a:p>
            <a:pPr marL="171450" indent="-171450">
              <a:buFontTx/>
              <a:buChar char="-"/>
            </a:pPr>
            <a:r>
              <a:rPr lang="fr-CA" baseline="0" dirty="0" err="1" smtClean="0"/>
              <a:t>Higher</a:t>
            </a:r>
            <a:r>
              <a:rPr lang="fr-CA" baseline="0" dirty="0" smtClean="0"/>
              <a:t> impact due to </a:t>
            </a:r>
            <a:r>
              <a:rPr lang="fr-CA" baseline="0" dirty="0" err="1" smtClean="0"/>
              <a:t>Covid</a:t>
            </a:r>
            <a:r>
              <a:rPr lang="fr-CA" baseline="0" dirty="0" smtClean="0"/>
              <a:t> and cultural as </a:t>
            </a:r>
            <a:r>
              <a:rPr lang="fr-CA" baseline="0" dirty="0" err="1" smtClean="0"/>
              <a:t>well</a:t>
            </a:r>
            <a:r>
              <a:rPr lang="fr-CA" baseline="0" dirty="0" smtClean="0"/>
              <a:t> as </a:t>
            </a:r>
            <a:r>
              <a:rPr lang="fr-CA" baseline="0" dirty="0" err="1" smtClean="0"/>
              <a:t>skills</a:t>
            </a:r>
            <a:r>
              <a:rPr lang="fr-CA" baseline="0" dirty="0" smtClean="0"/>
              <a:t> </a:t>
            </a:r>
            <a:r>
              <a:rPr lang="fr-CA" baseline="0" dirty="0" err="1" smtClean="0"/>
              <a:t>barriers</a:t>
            </a:r>
            <a:endParaRPr lang="fr-CA" baseline="0" dirty="0" smtClean="0"/>
          </a:p>
          <a:p>
            <a:pPr marL="171450" indent="-171450">
              <a:buFontTx/>
              <a:buChar char="-"/>
            </a:pPr>
            <a:r>
              <a:rPr lang="fr-CA" baseline="0" dirty="0" err="1" smtClean="0"/>
              <a:t>Designated</a:t>
            </a:r>
            <a:r>
              <a:rPr lang="fr-CA" baseline="0" dirty="0" smtClean="0"/>
              <a:t> groups </a:t>
            </a:r>
            <a:r>
              <a:rPr lang="fr-CA" baseline="0" dirty="0" err="1" smtClean="0"/>
              <a:t>employment</a:t>
            </a:r>
            <a:r>
              <a:rPr lang="fr-CA" baseline="0" dirty="0" smtClean="0"/>
              <a:t> (</a:t>
            </a:r>
            <a:r>
              <a:rPr lang="fr-CA" baseline="0" dirty="0" err="1" smtClean="0"/>
              <a:t>inclusiveness</a:t>
            </a:r>
            <a:r>
              <a:rPr lang="fr-CA" baseline="0" dirty="0" smtClean="0"/>
              <a:t>) </a:t>
            </a:r>
            <a:r>
              <a:rPr lang="fr-CA" baseline="0" dirty="0" err="1" smtClean="0"/>
              <a:t>is</a:t>
            </a:r>
            <a:r>
              <a:rPr lang="fr-CA" baseline="0" dirty="0" smtClean="0"/>
              <a:t> a </a:t>
            </a:r>
            <a:r>
              <a:rPr lang="fr-CA" baseline="0" dirty="0" err="1" smtClean="0"/>
              <a:t>priority</a:t>
            </a:r>
            <a:r>
              <a:rPr lang="fr-CA" baseline="0" dirty="0" smtClean="0"/>
              <a:t> of the GC and ESDC in </a:t>
            </a:r>
            <a:r>
              <a:rPr lang="fr-CA" baseline="0" dirty="0" err="1" smtClean="0"/>
              <a:t>particular</a:t>
            </a:r>
            <a:endParaRPr lang="fr-CA" baseline="0" dirty="0" smtClean="0"/>
          </a:p>
        </p:txBody>
      </p:sp>
      <p:sp>
        <p:nvSpPr>
          <p:cNvPr id="4" name="Slide Number Placeholder 3"/>
          <p:cNvSpPr>
            <a:spLocks noGrp="1"/>
          </p:cNvSpPr>
          <p:nvPr>
            <p:ph type="sldNum" sz="quarter" idx="10"/>
          </p:nvPr>
        </p:nvSpPr>
        <p:spPr/>
        <p:txBody>
          <a:bodyPr/>
          <a:lstStyle/>
          <a:p>
            <a:fld id="{7E9DD9FA-9A84-E143-86E3-47119075FC69}" type="slidenum">
              <a:rPr lang="en-US" smtClean="0"/>
              <a:t>6</a:t>
            </a:fld>
            <a:endParaRPr lang="en-US"/>
          </a:p>
        </p:txBody>
      </p:sp>
    </p:spTree>
    <p:extLst>
      <p:ext uri="{BB962C8B-B14F-4D97-AF65-F5344CB8AC3E}">
        <p14:creationId xmlns:p14="http://schemas.microsoft.com/office/powerpoint/2010/main" val="427241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To address the main labour market challenges exacerbated by aging population it is important to rely on continuous learning strategy. Evidence indicate that people with less than high school education level show a lower participation rate to the labour market (below 40%).</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noProof="0" dirty="0" smtClean="0"/>
              <a:t>Evidence show that people  with minimum competencies levels in Literacy, Numeracy and Problem solving in rich environment exhibit higher adaptability in face of technological changes and up-skilling needs. Given that future changes are difficult to predict, investing in acquiring basic competencies is paramount to the adaptability of the labour force to a knowledge economy.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Long term unemployment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smtClean="0">
                <a:effectLst/>
              </a:rPr>
              <a:t>Long term unemployed workers are more prone to be discouraged by the job search and may leave the labour force. This will cause a loss of qualification and   experience “skills atrophy,” that make it harder for</a:t>
            </a:r>
            <a:r>
              <a:rPr lang="en-CA" b="0" baseline="0" dirty="0" smtClean="0">
                <a:effectLst/>
              </a:rPr>
              <a:t> them to </a:t>
            </a:r>
            <a:r>
              <a:rPr lang="en-CA" b="0" dirty="0" smtClean="0">
                <a:effectLst/>
              </a:rPr>
              <a:t>get back to the labour force. </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A Bank of Canada publication suggests that while labour shortages remain modest the economic recovery hinges on availability of skilled workers, Business Outlook Survey—Summer 2021, Bank of Canada,</a:t>
            </a:r>
            <a:r>
              <a:rPr lang="en-CA" baseline="0" dirty="0" smtClean="0"/>
              <a:t> </a:t>
            </a:r>
            <a:r>
              <a:rPr lang="en-CA" dirty="0" smtClean="0"/>
              <a:t>ttps://www.bankofcanada.ca/2021/07/business-outlook-survey-summer-2021/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In</a:t>
            </a:r>
            <a:r>
              <a:rPr lang="en-CA" baseline="0" dirty="0" smtClean="0"/>
              <a:t> my current capacity I have initiated and lead a research project (Labour Market Imbalances Model aiming at measuring labour shortage by economic region and occupation. This model is expected to be finalized at the end of the </a:t>
            </a:r>
            <a:r>
              <a:rPr lang="en-CA" baseline="0" dirty="0" err="1" smtClean="0"/>
              <a:t>fical</a:t>
            </a:r>
            <a:r>
              <a:rPr lang="en-CA" baseline="0" dirty="0" smtClean="0"/>
              <a:t> year 2021-2022. The development of some of the aspects of the model are done in collaboration with a </a:t>
            </a:r>
            <a:r>
              <a:rPr lang="en-CA" baseline="0" dirty="0" err="1" smtClean="0"/>
              <a:t>reasearh</a:t>
            </a:r>
            <a:r>
              <a:rPr lang="en-CA" baseline="0" dirty="0" smtClean="0"/>
              <a:t> group at UQAM Montreal.</a:t>
            </a:r>
            <a:endParaRPr lang="en-CA" dirty="0" smtClean="0"/>
          </a:p>
        </p:txBody>
      </p:sp>
      <p:sp>
        <p:nvSpPr>
          <p:cNvPr id="4" name="Slide Number Placeholder 3"/>
          <p:cNvSpPr>
            <a:spLocks noGrp="1"/>
          </p:cNvSpPr>
          <p:nvPr>
            <p:ph type="sldNum" sz="quarter" idx="10"/>
          </p:nvPr>
        </p:nvSpPr>
        <p:spPr/>
        <p:txBody>
          <a:bodyPr/>
          <a:lstStyle/>
          <a:p>
            <a:fld id="{B19A4D28-2E61-493D-9C50-9CE450A59C13}" type="slidenum">
              <a:rPr lang="en-CA" smtClean="0"/>
              <a:t>7</a:t>
            </a:fld>
            <a:endParaRPr lang="en-CA"/>
          </a:p>
        </p:txBody>
      </p:sp>
    </p:spTree>
    <p:extLst>
      <p:ext uri="{BB962C8B-B14F-4D97-AF65-F5344CB8AC3E}">
        <p14:creationId xmlns:p14="http://schemas.microsoft.com/office/powerpoint/2010/main" val="339868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The Implications of Slowing Growth in Canada’s Labour Force, Fraser </a:t>
            </a:r>
            <a:r>
              <a:rPr lang="en-CA" sz="1200" b="0" i="0" kern="1200" dirty="0" err="1" smtClean="0">
                <a:solidFill>
                  <a:schemeClr val="tx1"/>
                </a:solidFill>
                <a:effectLst/>
                <a:latin typeface="+mn-lt"/>
                <a:ea typeface="+mn-ea"/>
                <a:cs typeface="+mn-cs"/>
              </a:rPr>
              <a:t>Insitute</a:t>
            </a:r>
            <a:r>
              <a:rPr lang="en-CA" sz="1200" b="0" i="0" kern="1200" dirty="0" smtClean="0">
                <a:solidFill>
                  <a:schemeClr val="tx1"/>
                </a:solidFill>
                <a:effectLst/>
                <a:latin typeface="+mn-lt"/>
                <a:ea typeface="+mn-ea"/>
                <a:cs typeface="+mn-cs"/>
              </a:rPr>
              <a:t>, April 2021, https://www.fraserinstitute.org/studies/implications-of-slowing-growth-in-canadas-labour-force</a:t>
            </a:r>
            <a:endParaRPr lang="fr-FR" dirty="0" smtClean="0"/>
          </a:p>
          <a:p>
            <a:r>
              <a:rPr lang="fr-FR" dirty="0" smtClean="0"/>
              <a:t>UNE STRATÉGIE POUR</a:t>
            </a:r>
            <a:r>
              <a:rPr lang="fr-FR" baseline="0" dirty="0" smtClean="0"/>
              <a:t> </a:t>
            </a:r>
            <a:r>
              <a:rPr lang="fr-FR" dirty="0" smtClean="0"/>
              <a:t>L’ÉCONOMIE DES PLATEFORMES AU CANADA, </a:t>
            </a:r>
            <a:r>
              <a:rPr lang="fr-FR" dirty="0" err="1" smtClean="0"/>
              <a:t>Fellowship</a:t>
            </a:r>
            <a:r>
              <a:rPr lang="fr-FR" dirty="0" smtClean="0"/>
              <a:t> d’Action Canada 2020/21, Groupe de travail #2, </a:t>
            </a:r>
            <a:r>
              <a:rPr lang="en-CA" b="0" dirty="0" smtClean="0">
                <a:solidFill>
                  <a:schemeClr val="accent1"/>
                </a:solidFill>
              </a:rPr>
              <a:t>https://ppforum.ca/wp-content/uploads/2021/03/FR_TF2-AC-Final-Presentation.pdf</a:t>
            </a:r>
          </a:p>
          <a:p>
            <a:r>
              <a:rPr lang="en-CA" dirty="0" smtClean="0"/>
              <a:t>Retirements will put more pressure on the labour force.</a:t>
            </a:r>
            <a:r>
              <a:rPr lang="en-CA" baseline="0" dirty="0" smtClean="0"/>
              <a:t> Immigration represents more than 80% of the labour force growth. Labour supply will decrease putting at risk economic growth and recovery. (Temporary solutions : increase lab</a:t>
            </a:r>
            <a:r>
              <a:rPr lang="en-CA" dirty="0" smtClean="0"/>
              <a:t>our force participation,</a:t>
            </a:r>
            <a:r>
              <a:rPr lang="en-CA" baseline="0" dirty="0" smtClean="0"/>
              <a:t> provide f</a:t>
            </a:r>
            <a:r>
              <a:rPr lang="en-CA" dirty="0" smtClean="0"/>
              <a:t>lexible work arrangements </a:t>
            </a:r>
            <a:r>
              <a:rPr lang="en-CA" dirty="0" err="1" smtClean="0"/>
              <a:t>etc..Automation</a:t>
            </a:r>
            <a:r>
              <a:rPr lang="en-CA" dirty="0" smtClean="0"/>
              <a:t> as a solution? can robots offset retirements?</a:t>
            </a:r>
          </a:p>
          <a:p>
            <a:r>
              <a:rPr lang="en-CA" sz="1200" kern="1200" dirty="0" smtClean="0">
                <a:solidFill>
                  <a:schemeClr val="tx1"/>
                </a:solidFill>
                <a:effectLst/>
                <a:latin typeface="+mn-lt"/>
                <a:ea typeface="+mn-ea"/>
                <a:cs typeface="+mn-cs"/>
              </a:rPr>
              <a:t>There is interest for this Program to help address workforce needs in many sectors including, but not limited to: </a:t>
            </a:r>
            <a:r>
              <a:rPr lang="en-CA" sz="1200" kern="1200" dirty="0" err="1" smtClean="0">
                <a:solidFill>
                  <a:schemeClr val="tx1"/>
                </a:solidFill>
                <a:effectLst/>
                <a:latin typeface="+mn-lt"/>
                <a:ea typeface="+mn-ea"/>
                <a:cs typeface="+mn-cs"/>
              </a:rPr>
              <a:t>agri</a:t>
            </a:r>
            <a:r>
              <a:rPr lang="en-CA" sz="1200" kern="1200" dirty="0" smtClean="0">
                <a:solidFill>
                  <a:schemeClr val="tx1"/>
                </a:solidFill>
                <a:effectLst/>
                <a:latin typeface="+mn-lt"/>
                <a:ea typeface="+mn-ea"/>
                <a:cs typeface="+mn-cs"/>
              </a:rPr>
              <a:t>-food, information and communication technologies, manufacturing, natural resources and environment, tourism, transportation, health, clean energy and construction</a:t>
            </a:r>
          </a:p>
          <a:p>
            <a:pPr lvl="0"/>
            <a:r>
              <a:rPr lang="en-CA" b="0" u="none" dirty="0" smtClean="0"/>
              <a:t>Research and analysis suggest that a significant proportion of routine jobs could disappear as a result of automation.</a:t>
            </a:r>
            <a:endParaRPr lang="en-US" dirty="0" smtClean="0"/>
          </a:p>
          <a:p>
            <a:pPr lvl="0"/>
            <a:r>
              <a:rPr lang="en-CA" b="0" u="none" dirty="0" smtClean="0"/>
              <a:t>Technological changes have induced higher demand for skilled workers and lower demand for workers in routine job</a:t>
            </a:r>
          </a:p>
          <a:p>
            <a:pPr lvl="0"/>
            <a:r>
              <a:rPr lang="en-CA" b="0" u="none" dirty="0" err="1" smtClean="0"/>
              <a:t>SResearch</a:t>
            </a:r>
            <a:r>
              <a:rPr lang="en-CA" b="0" u="none" dirty="0" smtClean="0"/>
              <a:t> and analysis suggest that a significant proportion of routine jobs could disappear as a result of automation.</a:t>
            </a:r>
            <a:endParaRPr lang="en-US" dirty="0" smtClean="0"/>
          </a:p>
          <a:p>
            <a:pPr lvl="0"/>
            <a:r>
              <a:rPr lang="en-CA" b="0" u="none" dirty="0" smtClean="0"/>
              <a:t>Technological changes have induced higher demand for skilled workers and lower demand for workers in routine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Workers displaced by platform technologies may have challenges finding employment in the post-pandemic economy.</a:t>
            </a:r>
            <a:endParaRPr lang="en-CA" sz="1200" kern="1200" dirty="0" smtClean="0">
              <a:solidFill>
                <a:schemeClr val="tx1"/>
              </a:solidFill>
              <a:effectLst/>
              <a:latin typeface="+mn-lt"/>
              <a:ea typeface="+mn-ea"/>
              <a:cs typeface="+mn-cs"/>
            </a:endParaRPr>
          </a:p>
          <a:p>
            <a:r>
              <a:rPr lang="en-CA" dirty="0" smtClean="0"/>
              <a:t>A FEDERAL SUSTAINABLE DEVELOPMENT STRATEGY FOR CANADA, 2019 TO 2022. https://www.fsds-sfdd.ca/downloads/FSDS_2019-2022.pdf</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8</a:t>
            </a:fld>
            <a:endParaRPr lang="en-US"/>
          </a:p>
        </p:txBody>
      </p:sp>
    </p:spTree>
    <p:extLst>
      <p:ext uri="{BB962C8B-B14F-4D97-AF65-F5344CB8AC3E}">
        <p14:creationId xmlns:p14="http://schemas.microsoft.com/office/powerpoint/2010/main" val="234771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baseline="0" dirty="0" smtClean="0"/>
              <a:t>Impact of </a:t>
            </a:r>
            <a:r>
              <a:rPr lang="fr-CA" baseline="0" dirty="0" err="1" smtClean="0"/>
              <a:t>Covid</a:t>
            </a:r>
            <a:r>
              <a:rPr lang="fr-CA" baseline="0" dirty="0" smtClean="0"/>
              <a:t> on </a:t>
            </a:r>
            <a:r>
              <a:rPr lang="fr-CA" baseline="0" dirty="0" err="1" smtClean="0"/>
              <a:t>designated</a:t>
            </a:r>
            <a:r>
              <a:rPr lang="fr-CA" baseline="0" dirty="0" smtClean="0"/>
              <a:t> groups, </a:t>
            </a:r>
            <a:r>
              <a:rPr lang="fr-CA" baseline="0" dirty="0" err="1" smtClean="0"/>
              <a:t>Isolated</a:t>
            </a:r>
            <a:r>
              <a:rPr lang="fr-CA" baseline="0" dirty="0" smtClean="0"/>
              <a:t> more </a:t>
            </a:r>
            <a:r>
              <a:rPr lang="fr-CA" baseline="0" dirty="0" err="1" smtClean="0"/>
              <a:t>than</a:t>
            </a:r>
            <a:r>
              <a:rPr lang="fr-CA" baseline="0" dirty="0" smtClean="0"/>
              <a:t> </a:t>
            </a:r>
            <a:r>
              <a:rPr lang="fr-CA" baseline="0" dirty="0" err="1" smtClean="0"/>
              <a:t>before</a:t>
            </a:r>
            <a:endParaRPr lang="fr-CA" baseline="0" dirty="0" smtClean="0"/>
          </a:p>
          <a:p>
            <a:pPr marL="628650" lvl="1" indent="-171450">
              <a:buFontTx/>
              <a:buChar char="-"/>
            </a:pPr>
            <a:r>
              <a:rPr lang="fr-CA" baseline="0" dirty="0" smtClean="0"/>
              <a:t>International population </a:t>
            </a:r>
            <a:r>
              <a:rPr lang="fr-CA" baseline="0" dirty="0" err="1" smtClean="0"/>
              <a:t>movement</a:t>
            </a:r>
            <a:r>
              <a:rPr lang="fr-CA" baseline="0" dirty="0" smtClean="0"/>
              <a:t> </a:t>
            </a:r>
            <a:r>
              <a:rPr lang="fr-CA" baseline="0" dirty="0" err="1" smtClean="0"/>
              <a:t>slowed</a:t>
            </a:r>
            <a:r>
              <a:rPr lang="fr-CA" baseline="0" dirty="0" smtClean="0"/>
              <a:t> down</a:t>
            </a:r>
          </a:p>
          <a:p>
            <a:pPr marL="628650" lvl="1" indent="-171450">
              <a:buFontTx/>
              <a:buChar char="-"/>
            </a:pPr>
            <a:r>
              <a:rPr lang="fr-CA" baseline="0" dirty="0" err="1" smtClean="0"/>
              <a:t>Low</a:t>
            </a:r>
            <a:r>
              <a:rPr lang="fr-CA" baseline="0" dirty="0" smtClean="0"/>
              <a:t> </a:t>
            </a:r>
            <a:r>
              <a:rPr lang="fr-CA" baseline="0" dirty="0" err="1" smtClean="0"/>
              <a:t>skilled</a:t>
            </a:r>
            <a:r>
              <a:rPr lang="fr-CA" baseline="0" dirty="0" smtClean="0"/>
              <a:t> population and more </a:t>
            </a:r>
            <a:r>
              <a:rPr lang="fr-CA" baseline="0" dirty="0" err="1" smtClean="0"/>
              <a:t>impacted</a:t>
            </a:r>
            <a:r>
              <a:rPr lang="fr-CA" baseline="0" dirty="0" smtClean="0"/>
              <a:t> by businesses </a:t>
            </a:r>
            <a:r>
              <a:rPr lang="fr-CA" baseline="0" dirty="0" err="1" smtClean="0"/>
              <a:t>closures</a:t>
            </a:r>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Making labour markets inclusive.</a:t>
            </a:r>
            <a:r>
              <a:rPr lang="en-CA" baseline="0" dirty="0" smtClean="0"/>
              <a:t> </a:t>
            </a:r>
            <a:r>
              <a:rPr lang="fr-CA" baseline="0" dirty="0" smtClean="0"/>
              <a:t>OECD, https://www.oecd.org/employment/making-labour-markets-inclusive.htm</a:t>
            </a:r>
            <a:endParaRPr lang="en-CA" dirty="0" smtClean="0"/>
          </a:p>
          <a:p>
            <a:r>
              <a:rPr lang="en-CA" dirty="0" smtClean="0"/>
              <a:t>Diversity Institute,</a:t>
            </a:r>
            <a:r>
              <a:rPr lang="en-CA" baseline="0" dirty="0" smtClean="0"/>
              <a:t> </a:t>
            </a:r>
            <a:r>
              <a:rPr lang="en-CA" dirty="0" smtClean="0"/>
              <a:t>Labour Demand Trends During the COVID-19 Pandemic Analysis of online job postings in Canada, </a:t>
            </a:r>
            <a:r>
              <a:rPr lang="en-CA" dirty="0" smtClean="0">
                <a:hlinkClick r:id="rId3"/>
              </a:rPr>
              <a:t>Labour_Demand_Trends_in_the_COVID-19_Pandemic.pdf (fsc-ccf.ca)</a:t>
            </a:r>
            <a:endParaRPr lang="en-CA" dirty="0" smtClean="0"/>
          </a:p>
          <a:p>
            <a:r>
              <a:rPr lang="en-CA" dirty="0" smtClean="0">
                <a:effectLst/>
              </a:rPr>
              <a:t>OECD (2020), </a:t>
            </a:r>
            <a:r>
              <a:rPr lang="en-CA" i="1" dirty="0" smtClean="0">
                <a:effectLst/>
              </a:rPr>
              <a:t>Preparing for the Future of Work in Canada</a:t>
            </a:r>
            <a:r>
              <a:rPr lang="en-CA" dirty="0" smtClean="0">
                <a:effectLst/>
              </a:rPr>
              <a:t>, OECD Reviews on Local Job Creation, OECD Publishing, Paris, </a:t>
            </a:r>
            <a:r>
              <a:rPr lang="en-CA" dirty="0" smtClean="0">
                <a:effectLst/>
                <a:hlinkClick r:id="rId4"/>
              </a:rPr>
              <a:t>https://doi.org/10.1787/05c1b185-en</a:t>
            </a:r>
            <a:r>
              <a:rPr lang="en-CA" dirty="0" smtClean="0">
                <a:effectLst/>
              </a:rPr>
              <a:t>.</a:t>
            </a:r>
          </a:p>
          <a:p>
            <a:endParaRPr lang="en-CA" dirty="0"/>
          </a:p>
        </p:txBody>
      </p:sp>
      <p:sp>
        <p:nvSpPr>
          <p:cNvPr id="4" name="Slide Number Placeholder 3"/>
          <p:cNvSpPr>
            <a:spLocks noGrp="1"/>
          </p:cNvSpPr>
          <p:nvPr>
            <p:ph type="sldNum" sz="quarter" idx="10"/>
          </p:nvPr>
        </p:nvSpPr>
        <p:spPr/>
        <p:txBody>
          <a:bodyPr/>
          <a:lstStyle/>
          <a:p>
            <a:fld id="{B19A4D28-2E61-493D-9C50-9CE450A59C13}" type="slidenum">
              <a:rPr lang="en-CA" smtClean="0"/>
              <a:t>9</a:t>
            </a:fld>
            <a:endParaRPr lang="en-CA"/>
          </a:p>
        </p:txBody>
      </p:sp>
    </p:spTree>
    <p:extLst>
      <p:ext uri="{BB962C8B-B14F-4D97-AF65-F5344CB8AC3E}">
        <p14:creationId xmlns:p14="http://schemas.microsoft.com/office/powerpoint/2010/main" val="2257710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r>
              <a:rPr lang="en-US" smtClean="0"/>
              <a:t>Lorem ipsum</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DFB7BA-0287-4087-B52C-650429B489EF}" type="slidenum">
              <a:rPr lang="en-CA" smtClean="0"/>
              <a:t>‹N°›</a:t>
            </a:fld>
            <a:endParaRPr lang="en-CA"/>
          </a:p>
        </p:txBody>
      </p:sp>
    </p:spTree>
    <p:extLst>
      <p:ext uri="{BB962C8B-B14F-4D97-AF65-F5344CB8AC3E}">
        <p14:creationId xmlns:p14="http://schemas.microsoft.com/office/powerpoint/2010/main" val="3316013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Lorem ipsum</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DFB7BA-0287-4087-B52C-650429B489EF}" type="slidenum">
              <a:rPr lang="en-CA" smtClean="0"/>
              <a:t>‹N°›</a:t>
            </a:fld>
            <a:endParaRPr lang="en-CA"/>
          </a:p>
        </p:txBody>
      </p:sp>
    </p:spTree>
    <p:extLst>
      <p:ext uri="{BB962C8B-B14F-4D97-AF65-F5344CB8AC3E}">
        <p14:creationId xmlns:p14="http://schemas.microsoft.com/office/powerpoint/2010/main" val="19301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Lorem ipsum</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DFB7BA-0287-4087-B52C-650429B489EF}" type="slidenum">
              <a:rPr lang="en-CA" smtClean="0"/>
              <a:t>‹N°›</a:t>
            </a:fld>
            <a:endParaRPr lang="en-CA"/>
          </a:p>
        </p:txBody>
      </p:sp>
    </p:spTree>
    <p:extLst>
      <p:ext uri="{BB962C8B-B14F-4D97-AF65-F5344CB8AC3E}">
        <p14:creationId xmlns:p14="http://schemas.microsoft.com/office/powerpoint/2010/main" val="33373652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Lorem ipsum</a:t>
            </a:r>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‹N°›</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647499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smtClean="0"/>
              <a:t>Lorem ipsum</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E2B6B-7FFE-FA46-BED3-31567387080B}" type="slidenum">
              <a:rPr lang="en-US" smtClean="0"/>
              <a:t>‹N°›</a:t>
            </a:fld>
            <a:endParaRPr lang="en-US"/>
          </a:p>
        </p:txBody>
      </p:sp>
    </p:spTree>
    <p:extLst>
      <p:ext uri="{BB962C8B-B14F-4D97-AF65-F5344CB8AC3E}">
        <p14:creationId xmlns:p14="http://schemas.microsoft.com/office/powerpoint/2010/main" val="31942774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Lorem ipsum</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DFB7BA-0287-4087-B52C-650429B489EF}" type="slidenum">
              <a:rPr lang="en-CA" smtClean="0"/>
              <a:t>‹N°›</a:t>
            </a:fld>
            <a:endParaRPr lang="en-CA"/>
          </a:p>
        </p:txBody>
      </p:sp>
    </p:spTree>
    <p:extLst>
      <p:ext uri="{BB962C8B-B14F-4D97-AF65-F5344CB8AC3E}">
        <p14:creationId xmlns:p14="http://schemas.microsoft.com/office/powerpoint/2010/main" val="403898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Lorem ipsum</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DFB7BA-0287-4087-B52C-650429B489EF}" type="slidenum">
              <a:rPr lang="en-CA" smtClean="0"/>
              <a:t>‹N°›</a:t>
            </a:fld>
            <a:endParaRPr lang="en-CA"/>
          </a:p>
        </p:txBody>
      </p:sp>
    </p:spTree>
    <p:extLst>
      <p:ext uri="{BB962C8B-B14F-4D97-AF65-F5344CB8AC3E}">
        <p14:creationId xmlns:p14="http://schemas.microsoft.com/office/powerpoint/2010/main" val="255796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r>
              <a:rPr lang="en-US" smtClean="0"/>
              <a:t>Lorem ipsum</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DFB7BA-0287-4087-B52C-650429B489EF}" type="slidenum">
              <a:rPr lang="en-CA" smtClean="0"/>
              <a:t>‹N°›</a:t>
            </a:fld>
            <a:endParaRPr lang="en-CA"/>
          </a:p>
        </p:txBody>
      </p:sp>
    </p:spTree>
    <p:extLst>
      <p:ext uri="{BB962C8B-B14F-4D97-AF65-F5344CB8AC3E}">
        <p14:creationId xmlns:p14="http://schemas.microsoft.com/office/powerpoint/2010/main" val="91800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en-US" smtClean="0"/>
              <a:t>Lorem ipsum</a:t>
            </a:r>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7DFB7BA-0287-4087-B52C-650429B489EF}" type="slidenum">
              <a:rPr lang="en-CA" smtClean="0"/>
              <a:t>‹N°›</a:t>
            </a:fld>
            <a:endParaRPr lang="en-CA"/>
          </a:p>
        </p:txBody>
      </p:sp>
    </p:spTree>
    <p:extLst>
      <p:ext uri="{BB962C8B-B14F-4D97-AF65-F5344CB8AC3E}">
        <p14:creationId xmlns:p14="http://schemas.microsoft.com/office/powerpoint/2010/main" val="372013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r>
              <a:rPr lang="en-US" smtClean="0"/>
              <a:t>Lorem ipsum</a:t>
            </a:r>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7DFB7BA-0287-4087-B52C-650429B489EF}" type="slidenum">
              <a:rPr lang="en-CA" smtClean="0"/>
              <a:t>‹N°›</a:t>
            </a:fld>
            <a:endParaRPr lang="en-CA"/>
          </a:p>
        </p:txBody>
      </p:sp>
    </p:spTree>
    <p:extLst>
      <p:ext uri="{BB962C8B-B14F-4D97-AF65-F5344CB8AC3E}">
        <p14:creationId xmlns:p14="http://schemas.microsoft.com/office/powerpoint/2010/main" val="197843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Lorem ipsum</a:t>
            </a:r>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7DFB7BA-0287-4087-B52C-650429B489EF}" type="slidenum">
              <a:rPr lang="en-CA" smtClean="0"/>
              <a:t>‹N°›</a:t>
            </a:fld>
            <a:endParaRPr lang="en-CA"/>
          </a:p>
        </p:txBody>
      </p:sp>
    </p:spTree>
    <p:extLst>
      <p:ext uri="{BB962C8B-B14F-4D97-AF65-F5344CB8AC3E}">
        <p14:creationId xmlns:p14="http://schemas.microsoft.com/office/powerpoint/2010/main" val="241514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Lorem ipsum</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DFB7BA-0287-4087-B52C-650429B489EF}" type="slidenum">
              <a:rPr lang="en-CA" smtClean="0"/>
              <a:t>‹N°›</a:t>
            </a:fld>
            <a:endParaRPr lang="en-CA"/>
          </a:p>
        </p:txBody>
      </p:sp>
    </p:spTree>
    <p:extLst>
      <p:ext uri="{BB962C8B-B14F-4D97-AF65-F5344CB8AC3E}">
        <p14:creationId xmlns:p14="http://schemas.microsoft.com/office/powerpoint/2010/main" val="109585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Lorem ipsum</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DFB7BA-0287-4087-B52C-650429B489EF}" type="slidenum">
              <a:rPr lang="en-CA" smtClean="0"/>
              <a:t>‹N°›</a:t>
            </a:fld>
            <a:endParaRPr lang="en-CA"/>
          </a:p>
        </p:txBody>
      </p:sp>
    </p:spTree>
    <p:extLst>
      <p:ext uri="{BB962C8B-B14F-4D97-AF65-F5344CB8AC3E}">
        <p14:creationId xmlns:p14="http://schemas.microsoft.com/office/powerpoint/2010/main" val="262359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Lorem ipsum</a:t>
            </a:r>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FB7BA-0287-4087-B52C-650429B489EF}" type="slidenum">
              <a:rPr lang="en-CA" smtClean="0"/>
              <a:t>‹N°›</a:t>
            </a:fld>
            <a:endParaRPr lang="en-CA"/>
          </a:p>
        </p:txBody>
      </p:sp>
    </p:spTree>
    <p:extLst>
      <p:ext uri="{BB962C8B-B14F-4D97-AF65-F5344CB8AC3E}">
        <p14:creationId xmlns:p14="http://schemas.microsoft.com/office/powerpoint/2010/main" val="107105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2.xm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chart" Target="../charts/chart1.xml"/><Relationship Id="rId5" Type="http://schemas.openxmlformats.org/officeDocument/2006/relationships/tags" Target="../tags/tag12.xml"/><Relationship Id="rId10" Type="http://schemas.openxmlformats.org/officeDocument/2006/relationships/notesSlide" Target="../notesSlides/notesSlide4.xml"/><Relationship Id="rId4" Type="http://schemas.openxmlformats.org/officeDocument/2006/relationships/tags" Target="../tags/tag11.xml"/><Relationship Id="rId9"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chart" Target="../charts/chart2.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4.jpeg"/><Relationship Id="rId4" Type="http://schemas.openxmlformats.org/officeDocument/2006/relationships/tags" Target="../tags/tag21.xml"/><Relationship Id="rId9"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custDataLst>
              <p:tags r:id="rId1"/>
            </p:custDataLst>
          </p:nvPr>
        </p:nvSpPr>
        <p:spPr>
          <a:xfrm>
            <a:off x="1822384" y="2775397"/>
            <a:ext cx="8748506" cy="3802824"/>
          </a:xfrm>
        </p:spPr>
        <p:txBody>
          <a:bodyPr vert="horz" lIns="91440" tIns="0" rIns="91440" bIns="45720" rtlCol="0" anchor="ctr">
            <a:normAutofit/>
          </a:bodyPr>
          <a:lstStyle/>
          <a:p>
            <a:pPr algn="r"/>
            <a:r>
              <a:rPr lang="fr-CA" sz="2800" b="1" dirty="0" smtClean="0">
                <a:latin typeface="+mn-lt"/>
              </a:rPr>
              <a:t>Atelier de travail sur l’identification des besoins non-comblés en main-d’œuvre bilingue</a:t>
            </a:r>
            <a:r>
              <a:rPr lang="fr-CA" sz="2200" b="1" dirty="0" smtClean="0">
                <a:latin typeface="+mn-lt"/>
              </a:rPr>
              <a:t/>
            </a:r>
            <a:br>
              <a:rPr lang="fr-CA" sz="2200" b="1" dirty="0" smtClean="0">
                <a:latin typeface="+mn-lt"/>
              </a:rPr>
            </a:br>
            <a:r>
              <a:rPr lang="fr-CA" sz="2400" dirty="0" smtClean="0">
                <a:latin typeface="+mn-lt"/>
              </a:rPr>
              <a:t>État du marché du travail canadien – défis actuels</a:t>
            </a:r>
            <a:r>
              <a:rPr lang="fr-CA" sz="3100" dirty="0" smtClean="0">
                <a:latin typeface="+mn-lt"/>
                <a:cs typeface="Verdana"/>
              </a:rPr>
              <a:t>	</a:t>
            </a:r>
            <a:br>
              <a:rPr lang="fr-CA" sz="3100" dirty="0" smtClean="0">
                <a:latin typeface="+mn-lt"/>
                <a:cs typeface="Verdana"/>
              </a:rPr>
            </a:br>
            <a:r>
              <a:rPr lang="fr-CA" sz="3100" dirty="0" smtClean="0">
                <a:latin typeface="+mn-lt"/>
                <a:cs typeface="Verdana"/>
              </a:rPr>
              <a:t>							</a:t>
            </a:r>
            <a:br>
              <a:rPr lang="fr-CA" sz="3100" dirty="0" smtClean="0">
                <a:latin typeface="+mn-lt"/>
                <a:cs typeface="Verdana"/>
              </a:rPr>
            </a:br>
            <a:r>
              <a:rPr lang="fr-CA" sz="3100" dirty="0">
                <a:latin typeface="+mn-lt"/>
                <a:cs typeface="Verdana"/>
              </a:rPr>
              <a:t/>
            </a:r>
            <a:br>
              <a:rPr lang="fr-CA" sz="3100" dirty="0">
                <a:latin typeface="+mn-lt"/>
                <a:cs typeface="Verdana"/>
              </a:rPr>
            </a:br>
            <a:r>
              <a:rPr lang="fr-CA" sz="1800" dirty="0" smtClean="0">
                <a:latin typeface="+mn-lt"/>
                <a:cs typeface="Verdana"/>
              </a:rPr>
              <a:t>2 mars 2022</a:t>
            </a:r>
            <a:r>
              <a:rPr lang="fr-CA" sz="1800" b="1" dirty="0" smtClean="0">
                <a:latin typeface="+mn-lt"/>
                <a:cs typeface="Verdana"/>
              </a:rPr>
              <a:t/>
            </a:r>
            <a:br>
              <a:rPr lang="fr-CA" sz="1800" b="1" dirty="0" smtClean="0">
                <a:latin typeface="+mn-lt"/>
                <a:cs typeface="Verdana"/>
              </a:rPr>
            </a:br>
            <a:r>
              <a:rPr lang="fr-CA" sz="2000" dirty="0">
                <a:latin typeface="+mn-lt"/>
              </a:rPr>
              <a:t/>
            </a:r>
            <a:br>
              <a:rPr lang="fr-CA" sz="2000" dirty="0">
                <a:latin typeface="+mn-lt"/>
              </a:rPr>
            </a:br>
            <a:r>
              <a:rPr lang="fr-CA" sz="2000" dirty="0">
                <a:latin typeface="+mn-lt"/>
              </a:rPr>
              <a:t>Préparée par Ramdane Djoudad</a:t>
            </a:r>
            <a:br>
              <a:rPr lang="fr-CA" sz="2000" dirty="0">
                <a:latin typeface="+mn-lt"/>
              </a:rPr>
            </a:br>
            <a:r>
              <a:rPr lang="fr-CA" sz="2000" dirty="0">
                <a:latin typeface="+mn-lt"/>
              </a:rPr>
              <a:t>Direction générale des compétences et de </a:t>
            </a:r>
            <a:r>
              <a:rPr lang="fr-CA" sz="2000" dirty="0" smtClean="0">
                <a:latin typeface="+mn-lt"/>
              </a:rPr>
              <a:t>l'emploi</a:t>
            </a:r>
            <a:br>
              <a:rPr lang="fr-CA" sz="2000" dirty="0" smtClean="0">
                <a:latin typeface="+mn-lt"/>
              </a:rPr>
            </a:br>
            <a:r>
              <a:rPr lang="fr-CA" sz="2000" dirty="0" smtClean="0">
                <a:latin typeface="+mn-lt"/>
              </a:rPr>
              <a:t>Emploi </a:t>
            </a:r>
            <a:r>
              <a:rPr lang="fr-CA" sz="2000" dirty="0">
                <a:latin typeface="+mn-lt"/>
              </a:rPr>
              <a:t>et Développement social Canada</a:t>
            </a:r>
            <a:br>
              <a:rPr lang="fr-CA" sz="2000" dirty="0">
                <a:latin typeface="+mn-lt"/>
              </a:rPr>
            </a:br>
            <a:endParaRPr lang="fr-CA" sz="2000" dirty="0">
              <a:latin typeface="+mn-lt"/>
              <a:cs typeface="Verdana"/>
            </a:endParaRPr>
          </a:p>
        </p:txBody>
      </p:sp>
      <p:sp>
        <p:nvSpPr>
          <p:cNvPr id="3" name="Slide Number Placeholder 2"/>
          <p:cNvSpPr>
            <a:spLocks noGrp="1"/>
          </p:cNvSpPr>
          <p:nvPr>
            <p:ph type="sldNum" sz="quarter" idx="12"/>
          </p:nvPr>
        </p:nvSpPr>
        <p:spPr/>
        <p:txBody>
          <a:bodyPr/>
          <a:lstStyle/>
          <a:p>
            <a:fld id="{ABCE2B6B-7FFE-FA46-BED3-31567387080B}" type="slidenum">
              <a:rPr lang="en-US" smtClean="0"/>
              <a:t>1</a:t>
            </a:fld>
            <a:endParaRPr lang="en-US"/>
          </a:p>
        </p:txBody>
      </p:sp>
    </p:spTree>
    <p:extLst>
      <p:ext uri="{BB962C8B-B14F-4D97-AF65-F5344CB8AC3E}">
        <p14:creationId xmlns:p14="http://schemas.microsoft.com/office/powerpoint/2010/main" val="2204917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ABCE2B6B-7FFE-FA46-BED3-31567387080B}" type="slidenum">
              <a:rPr lang="en-US" smtClean="0"/>
              <a:t>2</a:t>
            </a:fld>
            <a:endParaRPr lang="en-US"/>
          </a:p>
        </p:txBody>
      </p:sp>
      <p:sp>
        <p:nvSpPr>
          <p:cNvPr id="5" name="TextBox 4"/>
          <p:cNvSpPr txBox="1"/>
          <p:nvPr>
            <p:custDataLst>
              <p:tags r:id="rId2"/>
            </p:custDataLst>
          </p:nvPr>
        </p:nvSpPr>
        <p:spPr>
          <a:xfrm>
            <a:off x="805132" y="572388"/>
            <a:ext cx="10685253" cy="400110"/>
          </a:xfrm>
          <a:prstGeom prst="rect">
            <a:avLst/>
          </a:prstGeom>
          <a:solidFill>
            <a:schemeClr val="accent6">
              <a:lumMod val="60000"/>
              <a:lumOff val="40000"/>
            </a:schemeClr>
          </a:solidFill>
        </p:spPr>
        <p:txBody>
          <a:bodyPr wrap="square" rtlCol="0">
            <a:spAutoFit/>
          </a:bodyPr>
          <a:lstStyle>
            <a:defPPr>
              <a:defRPr lang="en-US"/>
            </a:defPPr>
            <a:lvl1pPr algn="ctr">
              <a:defRPr sz="2000" b="1"/>
            </a:lvl1pPr>
          </a:lstStyle>
          <a:p>
            <a:r>
              <a:rPr lang="fr-CA" dirty="0" smtClean="0"/>
              <a:t>Plan de discussion</a:t>
            </a:r>
            <a:endParaRPr lang="en-CA" dirty="0"/>
          </a:p>
        </p:txBody>
      </p:sp>
      <p:graphicFrame>
        <p:nvGraphicFramePr>
          <p:cNvPr id="2" name="Diagram 1"/>
          <p:cNvGraphicFramePr/>
          <p:nvPr>
            <p:extLst>
              <p:ext uri="{D42A27DB-BD31-4B8C-83A1-F6EECF244321}">
                <p14:modId xmlns:p14="http://schemas.microsoft.com/office/powerpoint/2010/main" val="3534329527"/>
              </p:ext>
            </p:extLst>
          </p:nvPr>
        </p:nvGraphicFramePr>
        <p:xfrm>
          <a:off x="895702" y="1147879"/>
          <a:ext cx="10458097" cy="43450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76095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ABCE2B6B-7FFE-FA46-BED3-31567387080B}" type="slidenum">
              <a:rPr lang="en-US" smtClean="0"/>
              <a:t>3</a:t>
            </a:fld>
            <a:endParaRPr lang="en-US" dirty="0"/>
          </a:p>
        </p:txBody>
      </p:sp>
      <p:sp>
        <p:nvSpPr>
          <p:cNvPr id="5" name="TextBox 4"/>
          <p:cNvSpPr txBox="1"/>
          <p:nvPr>
            <p:custDataLst>
              <p:tags r:id="rId2"/>
            </p:custDataLst>
          </p:nvPr>
        </p:nvSpPr>
        <p:spPr>
          <a:xfrm>
            <a:off x="483079" y="572388"/>
            <a:ext cx="11139577" cy="400110"/>
          </a:xfrm>
          <a:prstGeom prst="rect">
            <a:avLst/>
          </a:prstGeom>
          <a:solidFill>
            <a:schemeClr val="accent6">
              <a:lumMod val="60000"/>
              <a:lumOff val="40000"/>
            </a:schemeClr>
          </a:solidFill>
        </p:spPr>
        <p:txBody>
          <a:bodyPr wrap="square" rtlCol="0">
            <a:spAutoFit/>
          </a:bodyPr>
          <a:lstStyle>
            <a:defPPr>
              <a:defRPr lang="en-US"/>
            </a:defPPr>
            <a:lvl1pPr algn="ctr">
              <a:defRPr sz="2000" b="1"/>
            </a:lvl1pPr>
          </a:lstStyle>
          <a:p>
            <a:r>
              <a:rPr lang="fr-CA" dirty="0" smtClean="0"/>
              <a:t>Facteurs internationaux et domestiques qui affectent le marché du travail au Canada </a:t>
            </a:r>
            <a:endParaRPr lang="fr-CA" dirty="0"/>
          </a:p>
        </p:txBody>
      </p:sp>
      <p:graphicFrame>
        <p:nvGraphicFramePr>
          <p:cNvPr id="15" name="Diagram 14"/>
          <p:cNvGraphicFramePr/>
          <p:nvPr>
            <p:extLst>
              <p:ext uri="{D42A27DB-BD31-4B8C-83A1-F6EECF244321}">
                <p14:modId xmlns:p14="http://schemas.microsoft.com/office/powerpoint/2010/main" val="3789783754"/>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831345" y="5303883"/>
            <a:ext cx="11136572" cy="369332"/>
          </a:xfrm>
          <a:prstGeom prst="rect">
            <a:avLst/>
          </a:prstGeom>
          <a:noFill/>
        </p:spPr>
        <p:txBody>
          <a:bodyPr wrap="square" rtlCol="0">
            <a:spAutoFit/>
          </a:bodyPr>
          <a:lstStyle/>
          <a:p>
            <a:r>
              <a:rPr lang="fr-CA" b="1" dirty="0" smtClean="0">
                <a:solidFill>
                  <a:srgbClr val="FF0000"/>
                </a:solidFill>
              </a:rPr>
              <a:t>Facteur extraordinaire: La pandémie du </a:t>
            </a:r>
            <a:r>
              <a:rPr lang="fr-CA" b="1" dirty="0" err="1" smtClean="0">
                <a:solidFill>
                  <a:srgbClr val="FF0000"/>
                </a:solidFill>
              </a:rPr>
              <a:t>Covid</a:t>
            </a:r>
            <a:r>
              <a:rPr lang="fr-CA" b="1" dirty="0" smtClean="0">
                <a:solidFill>
                  <a:srgbClr val="FF0000"/>
                </a:solidFill>
              </a:rPr>
              <a:t> a amplifié quelque uns de ces problèmes </a:t>
            </a:r>
            <a:endParaRPr lang="en-CA" b="1" dirty="0">
              <a:solidFill>
                <a:srgbClr val="FF0000"/>
              </a:solidFill>
            </a:endParaRPr>
          </a:p>
        </p:txBody>
      </p:sp>
      <p:cxnSp>
        <p:nvCxnSpPr>
          <p:cNvPr id="6" name="Straight Connector 5"/>
          <p:cNvCxnSpPr/>
          <p:nvPr/>
        </p:nvCxnSpPr>
        <p:spPr>
          <a:xfrm flipH="1">
            <a:off x="6885373" y="1280274"/>
            <a:ext cx="16872" cy="415436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19632" y="1397000"/>
            <a:ext cx="2514600" cy="59403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solidFill>
                  <a:schemeClr val="tx1"/>
                </a:solidFill>
              </a:rPr>
              <a:t>Facteurs Internationaux</a:t>
            </a:r>
            <a:endParaRPr lang="en-CA" b="1" dirty="0">
              <a:solidFill>
                <a:schemeClr val="tx1"/>
              </a:solidFill>
            </a:endParaRPr>
          </a:p>
        </p:txBody>
      </p:sp>
      <p:sp>
        <p:nvSpPr>
          <p:cNvPr id="10" name="Rectangle 9"/>
          <p:cNvSpPr/>
          <p:nvPr/>
        </p:nvSpPr>
        <p:spPr>
          <a:xfrm>
            <a:off x="7314305" y="1430933"/>
            <a:ext cx="2514600" cy="59403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solidFill>
                  <a:schemeClr val="tx1"/>
                </a:solidFill>
              </a:rPr>
              <a:t>Facteurs domestiques</a:t>
            </a:r>
            <a:endParaRPr lang="en-CA" b="1" dirty="0">
              <a:solidFill>
                <a:schemeClr val="tx1"/>
              </a:solidFill>
            </a:endParaRPr>
          </a:p>
        </p:txBody>
      </p:sp>
    </p:spTree>
    <p:extLst>
      <p:ext uri="{BB962C8B-B14F-4D97-AF65-F5344CB8AC3E}">
        <p14:creationId xmlns:p14="http://schemas.microsoft.com/office/powerpoint/2010/main" val="398419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a:xfrm>
            <a:off x="8610600" y="6429502"/>
            <a:ext cx="2743200" cy="365125"/>
          </a:xfrm>
        </p:spPr>
        <p:txBody>
          <a:bodyPr/>
          <a:lstStyle/>
          <a:p>
            <a:fld id="{ABCE2B6B-7FFE-FA46-BED3-31567387080B}" type="slidenum">
              <a:rPr lang="en-US" smtClean="0"/>
              <a:t>4</a:t>
            </a:fld>
            <a:endParaRPr lang="en-US" dirty="0"/>
          </a:p>
        </p:txBody>
      </p:sp>
      <p:sp>
        <p:nvSpPr>
          <p:cNvPr id="5" name="TextBox 4"/>
          <p:cNvSpPr txBox="1"/>
          <p:nvPr>
            <p:custDataLst>
              <p:tags r:id="rId2"/>
            </p:custDataLst>
          </p:nvPr>
        </p:nvSpPr>
        <p:spPr>
          <a:xfrm>
            <a:off x="284097" y="275422"/>
            <a:ext cx="11676255" cy="954107"/>
          </a:xfrm>
          <a:prstGeom prst="rect">
            <a:avLst/>
          </a:prstGeom>
          <a:solidFill>
            <a:schemeClr val="accent6">
              <a:lumMod val="60000"/>
              <a:lumOff val="40000"/>
            </a:schemeClr>
          </a:solidFill>
        </p:spPr>
        <p:txBody>
          <a:bodyPr wrap="square" rtlCol="0">
            <a:spAutoFit/>
          </a:bodyPr>
          <a:lstStyle>
            <a:defPPr>
              <a:defRPr lang="en-US"/>
            </a:defPPr>
            <a:lvl1pPr algn="ctr">
              <a:defRPr sz="2000" b="1"/>
            </a:lvl1pPr>
          </a:lstStyle>
          <a:p>
            <a:endParaRPr lang="fr-CA" sz="1800" dirty="0" smtClean="0"/>
          </a:p>
          <a:p>
            <a:r>
              <a:rPr lang="fr-CA" dirty="0" smtClean="0"/>
              <a:t>Les déficits de main d’Œuvre peuvent négativement affecter la croissance économique  </a:t>
            </a:r>
          </a:p>
          <a:p>
            <a:r>
              <a:rPr lang="fr-CA" sz="1800" dirty="0" smtClean="0"/>
              <a:t> </a:t>
            </a:r>
            <a:endParaRPr lang="fr-CA" sz="1800" dirty="0"/>
          </a:p>
        </p:txBody>
      </p:sp>
      <p:sp>
        <p:nvSpPr>
          <p:cNvPr id="7" name="Rectangle 6"/>
          <p:cNvSpPr/>
          <p:nvPr/>
        </p:nvSpPr>
        <p:spPr>
          <a:xfrm>
            <a:off x="284096" y="1377696"/>
            <a:ext cx="2166496" cy="7786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500" b="1" dirty="0" smtClean="0"/>
              <a:t>Globalisation</a:t>
            </a:r>
            <a:endParaRPr lang="fr-CA" sz="1500" b="1" dirty="0"/>
          </a:p>
        </p:txBody>
      </p:sp>
      <p:sp>
        <p:nvSpPr>
          <p:cNvPr id="8" name="Rectangle 7"/>
          <p:cNvSpPr/>
          <p:nvPr/>
        </p:nvSpPr>
        <p:spPr>
          <a:xfrm>
            <a:off x="2661536" y="1377696"/>
            <a:ext cx="2166496" cy="7786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500" b="1" dirty="0" smtClean="0"/>
              <a:t>Automatisation et les changements technologiques</a:t>
            </a:r>
            <a:endParaRPr lang="fr-CA" sz="1500" b="1" dirty="0"/>
          </a:p>
        </p:txBody>
      </p:sp>
      <p:sp>
        <p:nvSpPr>
          <p:cNvPr id="9" name="Rectangle 8"/>
          <p:cNvSpPr/>
          <p:nvPr/>
        </p:nvSpPr>
        <p:spPr>
          <a:xfrm>
            <a:off x="5038976" y="1377696"/>
            <a:ext cx="2166496" cy="7786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500" b="1" dirty="0" smtClean="0"/>
              <a:t>Économie numérique</a:t>
            </a:r>
            <a:endParaRPr lang="fr-CA" sz="1500" b="1" dirty="0"/>
          </a:p>
        </p:txBody>
      </p:sp>
      <p:sp>
        <p:nvSpPr>
          <p:cNvPr id="10" name="Rectangle 9"/>
          <p:cNvSpPr/>
          <p:nvPr/>
        </p:nvSpPr>
        <p:spPr>
          <a:xfrm>
            <a:off x="7416416" y="1377696"/>
            <a:ext cx="2166496" cy="7786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500" b="1" dirty="0" smtClean="0"/>
              <a:t>Démographie</a:t>
            </a:r>
            <a:endParaRPr lang="en-CA" sz="1500" b="1" dirty="0"/>
          </a:p>
        </p:txBody>
      </p:sp>
      <p:sp>
        <p:nvSpPr>
          <p:cNvPr id="11" name="Rectangle 10"/>
          <p:cNvSpPr/>
          <p:nvPr/>
        </p:nvSpPr>
        <p:spPr>
          <a:xfrm>
            <a:off x="9793856" y="1377695"/>
            <a:ext cx="2166496" cy="7240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1500" b="1" dirty="0"/>
              <a:t>Programme de </a:t>
            </a:r>
            <a:r>
              <a:rPr lang="fr-CA" sz="1500" b="1" dirty="0" err="1"/>
              <a:t>développment</a:t>
            </a:r>
            <a:r>
              <a:rPr lang="fr-CA" sz="1500" b="1" dirty="0"/>
              <a:t> durable</a:t>
            </a:r>
          </a:p>
        </p:txBody>
      </p:sp>
      <p:sp>
        <p:nvSpPr>
          <p:cNvPr id="12" name="Rectangle 11"/>
          <p:cNvSpPr/>
          <p:nvPr/>
        </p:nvSpPr>
        <p:spPr>
          <a:xfrm>
            <a:off x="284096" y="2156346"/>
            <a:ext cx="2166496" cy="391527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lvl="0" indent="-285750">
              <a:buFont typeface="Arial" panose="020B0604020202020204" pitchFamily="34" charset="0"/>
              <a:buChar char="•"/>
            </a:pPr>
            <a:r>
              <a:rPr lang="fr-CA" sz="1600" dirty="0">
                <a:solidFill>
                  <a:schemeClr val="tx1"/>
                </a:solidFill>
              </a:rPr>
              <a:t>Intégration accrue des marchés du travail grâce aux échanges et à la technologie</a:t>
            </a:r>
          </a:p>
          <a:p>
            <a:pPr marL="285750" lvl="0" indent="-285750">
              <a:buFont typeface="Arial" panose="020B0604020202020204" pitchFamily="34" charset="0"/>
              <a:buChar char="•"/>
            </a:pPr>
            <a:r>
              <a:rPr lang="fr-CA" sz="1600" dirty="0">
                <a:solidFill>
                  <a:schemeClr val="tx1"/>
                </a:solidFill>
              </a:rPr>
              <a:t>De nombreux emplois peu qualifiés ont été perdus au profit de pays à bas salaires.</a:t>
            </a:r>
          </a:p>
        </p:txBody>
      </p:sp>
      <p:sp>
        <p:nvSpPr>
          <p:cNvPr id="13" name="Rectangle 12"/>
          <p:cNvSpPr/>
          <p:nvPr/>
        </p:nvSpPr>
        <p:spPr>
          <a:xfrm>
            <a:off x="2661536" y="2156346"/>
            <a:ext cx="2166496" cy="391527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fr-CA" sz="1400" dirty="0">
                <a:solidFill>
                  <a:schemeClr val="tx1"/>
                </a:solidFill>
              </a:rPr>
              <a:t>Les recherches suggèrent qu'une part importante des emplois routiniers pourrait disparaître du fait de l'automatisation.</a:t>
            </a:r>
          </a:p>
          <a:p>
            <a:pPr marL="285750" indent="-285750">
              <a:buFont typeface="Arial" panose="020B0604020202020204" pitchFamily="34" charset="0"/>
              <a:buChar char="•"/>
            </a:pPr>
            <a:r>
              <a:rPr lang="fr-CA" sz="1400" dirty="0" smtClean="0">
                <a:solidFill>
                  <a:schemeClr val="tx1"/>
                </a:solidFill>
              </a:rPr>
              <a:t>L'automatisation </a:t>
            </a:r>
            <a:r>
              <a:rPr lang="fr-CA" sz="1400" dirty="0">
                <a:solidFill>
                  <a:schemeClr val="tx1"/>
                </a:solidFill>
              </a:rPr>
              <a:t>et les changements technologiques ont induit une demande plus élevée de travailleurs qualifiés et une demande plus faible de travailleurs occupant des emplois routiniers.</a:t>
            </a:r>
            <a:endParaRPr lang="en-US" sz="1400" dirty="0">
              <a:solidFill>
                <a:schemeClr val="tx1"/>
              </a:solidFill>
            </a:endParaRPr>
          </a:p>
        </p:txBody>
      </p:sp>
      <p:sp>
        <p:nvSpPr>
          <p:cNvPr id="14" name="Rectangle 13"/>
          <p:cNvSpPr/>
          <p:nvPr/>
        </p:nvSpPr>
        <p:spPr>
          <a:xfrm>
            <a:off x="5038976" y="2156346"/>
            <a:ext cx="2166496" cy="391527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fr-CA" sz="1600" dirty="0">
                <a:solidFill>
                  <a:schemeClr val="tx1"/>
                </a:solidFill>
              </a:rPr>
              <a:t>Ont perturbé les travailleurs et les entreprises.</a:t>
            </a:r>
          </a:p>
          <a:p>
            <a:pPr marL="285750" indent="-285750">
              <a:buFont typeface="Arial" panose="020B0604020202020204" pitchFamily="34" charset="0"/>
              <a:buChar char="•"/>
            </a:pPr>
            <a:endParaRPr lang="fr-CA" sz="1600" dirty="0">
              <a:solidFill>
                <a:schemeClr val="tx1"/>
              </a:solidFill>
            </a:endParaRPr>
          </a:p>
          <a:p>
            <a:pPr marL="285750" indent="-285750">
              <a:buFont typeface="Arial" panose="020B0604020202020204" pitchFamily="34" charset="0"/>
              <a:buChar char="•"/>
            </a:pPr>
            <a:r>
              <a:rPr lang="fr-CA" sz="1600" dirty="0">
                <a:solidFill>
                  <a:schemeClr val="tx1"/>
                </a:solidFill>
              </a:rPr>
              <a:t>Les travailleurs déplacés par les technologies de plateforme peuvent avoir des difficultés à trouver un emploi dans l'économie post-pandémique.</a:t>
            </a:r>
            <a:endParaRPr lang="en-US" sz="1600" dirty="0">
              <a:solidFill>
                <a:schemeClr val="tx1"/>
              </a:solidFill>
            </a:endParaRPr>
          </a:p>
        </p:txBody>
      </p:sp>
      <p:sp>
        <p:nvSpPr>
          <p:cNvPr id="15" name="Rectangle 14"/>
          <p:cNvSpPr/>
          <p:nvPr/>
        </p:nvSpPr>
        <p:spPr>
          <a:xfrm>
            <a:off x="7416416" y="2156346"/>
            <a:ext cx="2166496" cy="391527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fr-CA" sz="1600" dirty="0">
                <a:solidFill>
                  <a:schemeClr val="tx1"/>
                </a:solidFill>
              </a:rPr>
              <a:t>Comme plus de 50 % des baby-boomers devraient bientôt prendre leur retraite, la croissance de la population active devrait ralentir. Il pourrait y avoir une pénurie de travailleurs pour soutenir la croissance économique canadienne à l'avenir.</a:t>
            </a:r>
            <a:endParaRPr lang="en-US" sz="1600" dirty="0">
              <a:solidFill>
                <a:schemeClr val="tx1"/>
              </a:solidFill>
            </a:endParaRPr>
          </a:p>
        </p:txBody>
      </p:sp>
      <p:sp>
        <p:nvSpPr>
          <p:cNvPr id="16" name="Rectangle 15"/>
          <p:cNvSpPr/>
          <p:nvPr/>
        </p:nvSpPr>
        <p:spPr>
          <a:xfrm>
            <a:off x="9793856" y="2101755"/>
            <a:ext cx="2166496" cy="396986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lvl="0" indent="-285750">
              <a:buFont typeface="Arial" panose="020B0604020202020204" pitchFamily="34" charset="0"/>
              <a:buChar char="•"/>
            </a:pPr>
            <a:r>
              <a:rPr lang="fr-CA" sz="1600" dirty="0">
                <a:solidFill>
                  <a:schemeClr val="tx1"/>
                </a:solidFill>
              </a:rPr>
              <a:t>La Stratégie de développement durable du gouvernement du Canada entraînera probablement de nouveaux besoins en main-d'œuvre dans plusieurs secteurs</a:t>
            </a:r>
            <a:r>
              <a:rPr lang="en-CA" sz="1600" dirty="0" smtClean="0">
                <a:solidFill>
                  <a:schemeClr val="tx1"/>
                </a:solidFill>
              </a:rPr>
              <a:t>.  </a:t>
            </a:r>
            <a:endParaRPr lang="en-US" sz="1600" dirty="0">
              <a:solidFill>
                <a:schemeClr val="tx1"/>
              </a:solidFill>
            </a:endParaRPr>
          </a:p>
        </p:txBody>
      </p:sp>
    </p:spTree>
    <p:extLst>
      <p:ext uri="{BB962C8B-B14F-4D97-AF65-F5344CB8AC3E}">
        <p14:creationId xmlns:p14="http://schemas.microsoft.com/office/powerpoint/2010/main" val="1978751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a:xfrm>
            <a:off x="8610600" y="6429502"/>
            <a:ext cx="2743200" cy="365125"/>
          </a:xfrm>
        </p:spPr>
        <p:txBody>
          <a:bodyPr/>
          <a:lstStyle/>
          <a:p>
            <a:fld id="{ABCE2B6B-7FFE-FA46-BED3-31567387080B}" type="slidenum">
              <a:rPr lang="en-US" smtClean="0"/>
              <a:t>5</a:t>
            </a:fld>
            <a:endParaRPr lang="en-US" dirty="0"/>
          </a:p>
        </p:txBody>
      </p:sp>
      <p:sp>
        <p:nvSpPr>
          <p:cNvPr id="5" name="TextBox 4"/>
          <p:cNvSpPr txBox="1"/>
          <p:nvPr>
            <p:custDataLst>
              <p:tags r:id="rId2"/>
            </p:custDataLst>
          </p:nvPr>
        </p:nvSpPr>
        <p:spPr>
          <a:xfrm>
            <a:off x="284097" y="572388"/>
            <a:ext cx="11676256" cy="810478"/>
          </a:xfrm>
          <a:prstGeom prst="rect">
            <a:avLst/>
          </a:prstGeom>
          <a:solidFill>
            <a:schemeClr val="accent6">
              <a:lumMod val="60000"/>
              <a:lumOff val="40000"/>
            </a:schemeClr>
          </a:solidFill>
        </p:spPr>
        <p:txBody>
          <a:bodyPr wrap="square" rtlCol="0">
            <a:spAutoFit/>
          </a:bodyPr>
          <a:lstStyle>
            <a:defPPr>
              <a:defRPr lang="en-US"/>
            </a:defPPr>
            <a:lvl1pPr algn="ctr">
              <a:defRPr sz="2000" b="1"/>
            </a:lvl1pPr>
          </a:lstStyle>
          <a:p>
            <a:pPr>
              <a:lnSpc>
                <a:spcPts val="1400"/>
              </a:lnSpc>
            </a:pPr>
            <a:r>
              <a:rPr lang="fr-CA" dirty="0" smtClean="0">
                <a:solidFill>
                  <a:schemeClr val="accent2">
                    <a:lumMod val="50000"/>
                  </a:schemeClr>
                </a:solidFill>
              </a:rPr>
              <a:t>Démographie</a:t>
            </a:r>
          </a:p>
          <a:p>
            <a:pPr>
              <a:lnSpc>
                <a:spcPts val="1400"/>
              </a:lnSpc>
            </a:pPr>
            <a:endParaRPr lang="fr-CA" dirty="0">
              <a:solidFill>
                <a:schemeClr val="accent2">
                  <a:lumMod val="50000"/>
                </a:schemeClr>
              </a:solidFill>
            </a:endParaRPr>
          </a:p>
          <a:p>
            <a:pPr>
              <a:lnSpc>
                <a:spcPts val="1400"/>
              </a:lnSpc>
            </a:pPr>
            <a:r>
              <a:rPr lang="fr-CA" dirty="0" smtClean="0">
                <a:solidFill>
                  <a:schemeClr val="accent2">
                    <a:lumMod val="50000"/>
                  </a:schemeClr>
                </a:solidFill>
              </a:rPr>
              <a:t>Le vieillissement de la population et la diminution de la participation exacerberont les pénuries à long terme</a:t>
            </a:r>
          </a:p>
          <a:p>
            <a:pPr>
              <a:lnSpc>
                <a:spcPts val="1400"/>
              </a:lnSpc>
            </a:pPr>
            <a:endParaRPr lang="fr-CA" dirty="0">
              <a:solidFill>
                <a:schemeClr val="accent2">
                  <a:lumMod val="50000"/>
                </a:schemeClr>
              </a:solidFill>
            </a:endParaRPr>
          </a:p>
        </p:txBody>
      </p:sp>
      <p:sp>
        <p:nvSpPr>
          <p:cNvPr id="13" name="TextBox 43"/>
          <p:cNvSpPr txBox="1"/>
          <p:nvPr>
            <p:custDataLst>
              <p:tags r:id="rId3"/>
            </p:custDataLst>
          </p:nvPr>
        </p:nvSpPr>
        <p:spPr>
          <a:xfrm>
            <a:off x="2896662" y="1579218"/>
            <a:ext cx="4770121" cy="281103"/>
          </a:xfrm>
          <a:prstGeom prst="rect">
            <a:avLst/>
          </a:prstGeom>
          <a:solidFill>
            <a:schemeClr val="bg1"/>
          </a:solidFill>
        </p:spPr>
        <p:txBody>
          <a:bodyPr wrap="square" rtlCol="0">
            <a:spAutoFit/>
          </a:bodyPr>
          <a:lstStyle/>
          <a:p>
            <a:pPr algn="ctr">
              <a:lnSpc>
                <a:spcPts val="1400"/>
              </a:lnSpc>
            </a:pPr>
            <a:endParaRPr lang="fr-CA" sz="1600" b="1" dirty="0">
              <a:solidFill>
                <a:schemeClr val="accent2">
                  <a:lumMod val="50000"/>
                </a:schemeClr>
              </a:solidFill>
            </a:endParaRPr>
          </a:p>
        </p:txBody>
      </p:sp>
      <p:graphicFrame>
        <p:nvGraphicFramePr>
          <p:cNvPr id="15" name="Chart 147"/>
          <p:cNvGraphicFramePr/>
          <p:nvPr>
            <p:custDataLst>
              <p:tags r:id="rId4"/>
            </p:custDataLst>
            <p:extLst>
              <p:ext uri="{D42A27DB-BD31-4B8C-83A1-F6EECF244321}">
                <p14:modId xmlns:p14="http://schemas.microsoft.com/office/powerpoint/2010/main" val="2073517962"/>
              </p:ext>
            </p:extLst>
          </p:nvPr>
        </p:nvGraphicFramePr>
        <p:xfrm>
          <a:off x="635726" y="1184366"/>
          <a:ext cx="10293531" cy="4138697"/>
        </p:xfrm>
        <a:graphic>
          <a:graphicData uri="http://schemas.openxmlformats.org/drawingml/2006/chart">
            <c:chart xmlns:c="http://schemas.openxmlformats.org/drawingml/2006/chart" xmlns:r="http://schemas.openxmlformats.org/officeDocument/2006/relationships" r:id="rId11"/>
          </a:graphicData>
        </a:graphic>
      </p:graphicFrame>
      <p:sp>
        <p:nvSpPr>
          <p:cNvPr id="16" name="Down Arrow 189"/>
          <p:cNvSpPr/>
          <p:nvPr>
            <p:custDataLst>
              <p:tags r:id="rId5"/>
            </p:custDataLst>
          </p:nvPr>
        </p:nvSpPr>
        <p:spPr>
          <a:xfrm>
            <a:off x="10248486" y="2557461"/>
            <a:ext cx="131636" cy="412665"/>
          </a:xfrm>
          <a:prstGeom prst="downArrow">
            <a:avLst/>
          </a:prstGeom>
          <a:solidFill>
            <a:srgbClr val="AD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CA" sz="1100" dirty="0"/>
          </a:p>
        </p:txBody>
      </p:sp>
      <p:sp>
        <p:nvSpPr>
          <p:cNvPr id="17" name="TextBox 1"/>
          <p:cNvSpPr txBox="1"/>
          <p:nvPr>
            <p:custDataLst>
              <p:tags r:id="rId6"/>
            </p:custDataLst>
          </p:nvPr>
        </p:nvSpPr>
        <p:spPr>
          <a:xfrm>
            <a:off x="10074441" y="2363382"/>
            <a:ext cx="553159" cy="27384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000" b="1" dirty="0" smtClean="0"/>
              <a:t>-1,4 %</a:t>
            </a:r>
            <a:endParaRPr lang="fr-CA" sz="1000" b="1" dirty="0"/>
          </a:p>
        </p:txBody>
      </p:sp>
      <p:sp>
        <p:nvSpPr>
          <p:cNvPr id="19" name="TextBox 154"/>
          <p:cNvSpPr txBox="1"/>
          <p:nvPr>
            <p:custDataLst>
              <p:tags r:id="rId7"/>
            </p:custDataLst>
          </p:nvPr>
        </p:nvSpPr>
        <p:spPr>
          <a:xfrm>
            <a:off x="8324376" y="2335895"/>
            <a:ext cx="572447" cy="246221"/>
          </a:xfrm>
          <a:prstGeom prst="rect">
            <a:avLst/>
          </a:prstGeom>
          <a:noFill/>
        </p:spPr>
        <p:txBody>
          <a:bodyPr wrap="square" rtlCol="0" anchor="ctr">
            <a:spAutoFit/>
          </a:bodyPr>
          <a:lstStyle/>
          <a:p>
            <a:pPr algn="ctr"/>
            <a:r>
              <a:rPr lang="fr-CA" sz="1000" b="1" dirty="0" smtClean="0">
                <a:solidFill>
                  <a:schemeClr val="tx1">
                    <a:lumMod val="75000"/>
                    <a:lumOff val="25000"/>
                  </a:schemeClr>
                </a:solidFill>
              </a:rPr>
              <a:t>65,3 %</a:t>
            </a:r>
            <a:endParaRPr lang="fr-CA" sz="1000" b="1" dirty="0">
              <a:solidFill>
                <a:schemeClr val="tx1">
                  <a:lumMod val="75000"/>
                  <a:lumOff val="25000"/>
                </a:schemeClr>
              </a:solidFill>
            </a:endParaRPr>
          </a:p>
        </p:txBody>
      </p:sp>
      <p:cxnSp>
        <p:nvCxnSpPr>
          <p:cNvPr id="24" name="Straight Arrow Connector 3"/>
          <p:cNvCxnSpPr/>
          <p:nvPr>
            <p:custDataLst>
              <p:tags r:id="rId8"/>
            </p:custDataLst>
          </p:nvPr>
        </p:nvCxnSpPr>
        <p:spPr>
          <a:xfrm>
            <a:off x="8517730" y="2557461"/>
            <a:ext cx="185737" cy="194705"/>
          </a:xfrm>
          <a:prstGeom prst="straightConnector1">
            <a:avLst/>
          </a:prstGeom>
          <a:ln w="952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192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ABCE2B6B-7FFE-FA46-BED3-31567387080B}" type="slidenum">
              <a:rPr lang="en-US" smtClean="0"/>
              <a:t>6</a:t>
            </a:fld>
            <a:endParaRPr lang="en-US" dirty="0"/>
          </a:p>
        </p:txBody>
      </p:sp>
      <p:sp>
        <p:nvSpPr>
          <p:cNvPr id="7" name="TextBox 6"/>
          <p:cNvSpPr txBox="1"/>
          <p:nvPr>
            <p:custDataLst>
              <p:tags r:id="rId2"/>
            </p:custDataLst>
          </p:nvPr>
        </p:nvSpPr>
        <p:spPr>
          <a:xfrm>
            <a:off x="292493" y="572388"/>
            <a:ext cx="11744231" cy="400110"/>
          </a:xfrm>
          <a:prstGeom prst="rect">
            <a:avLst/>
          </a:prstGeom>
          <a:solidFill>
            <a:schemeClr val="accent6">
              <a:lumMod val="60000"/>
              <a:lumOff val="40000"/>
            </a:schemeClr>
          </a:solidFill>
        </p:spPr>
        <p:txBody>
          <a:bodyPr wrap="square" rtlCol="0">
            <a:spAutoFit/>
          </a:bodyPr>
          <a:lstStyle>
            <a:defPPr>
              <a:defRPr lang="en-US"/>
            </a:defPPr>
            <a:lvl1pPr algn="ctr">
              <a:defRPr sz="2000" b="1"/>
            </a:lvl1pPr>
          </a:lstStyle>
          <a:p>
            <a:r>
              <a:rPr lang="fr-CA" dirty="0" smtClean="0"/>
              <a:t>Un marché du travail plus inclusif peut aider à juguler les problèmes provoqués par le déficit de main d’œuvre</a:t>
            </a:r>
            <a:endParaRPr lang="fr-CA" dirty="0"/>
          </a:p>
        </p:txBody>
      </p:sp>
      <p:sp>
        <p:nvSpPr>
          <p:cNvPr id="9" name="TextBox 8"/>
          <p:cNvSpPr txBox="1"/>
          <p:nvPr/>
        </p:nvSpPr>
        <p:spPr>
          <a:xfrm>
            <a:off x="724620" y="5575238"/>
            <a:ext cx="10472468" cy="523220"/>
          </a:xfrm>
          <a:prstGeom prst="rect">
            <a:avLst/>
          </a:prstGeom>
          <a:noFill/>
        </p:spPr>
        <p:txBody>
          <a:bodyPr wrap="square" rtlCol="0">
            <a:spAutoFit/>
          </a:bodyPr>
          <a:lstStyle/>
          <a:p>
            <a:pPr algn="ctr"/>
            <a:r>
              <a:rPr lang="fr-CA" sz="2800" b="1" dirty="0" smtClean="0">
                <a:solidFill>
                  <a:srgbClr val="FF0000"/>
                </a:solidFill>
              </a:rPr>
              <a:t>Évènement extraordinaire: La pandémie a amplifié ces écarts</a:t>
            </a:r>
            <a:endParaRPr lang="en-CA" sz="2800" b="1" dirty="0">
              <a:solidFill>
                <a:srgbClr val="FF0000"/>
              </a:solidFill>
            </a:endParaRPr>
          </a:p>
        </p:txBody>
      </p:sp>
      <p:graphicFrame>
        <p:nvGraphicFramePr>
          <p:cNvPr id="6" name="Chart 12"/>
          <p:cNvGraphicFramePr>
            <a:graphicFrameLocks/>
          </p:cNvGraphicFramePr>
          <p:nvPr>
            <p:extLst>
              <p:ext uri="{D42A27DB-BD31-4B8C-83A1-F6EECF244321}">
                <p14:modId xmlns:p14="http://schemas.microsoft.com/office/powerpoint/2010/main" val="1093355568"/>
              </p:ext>
            </p:extLst>
          </p:nvPr>
        </p:nvGraphicFramePr>
        <p:xfrm>
          <a:off x="292493" y="1280274"/>
          <a:ext cx="11744231" cy="41184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3695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75094" y="366958"/>
            <a:ext cx="11117721" cy="902623"/>
          </a:xfrm>
          <a:prstGeom prst="rect">
            <a:avLst/>
          </a:prstGeom>
          <a:solidFill>
            <a:schemeClr val="accent6">
              <a:lumMod val="40000"/>
              <a:lumOff val="60000"/>
            </a:schemeClr>
          </a:soli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000" b="1" dirty="0" smtClean="0">
                <a:latin typeface="+mn-lt"/>
                <a:ea typeface="+mn-ea"/>
                <a:cs typeface="+mn-cs"/>
              </a:rPr>
              <a:t>Comparé aux niveaux d’avant la pandémie, le niveau de l’emploi demeure toujours plus bas que son niveau pré-pandémie et les chômeurs de longue durée représentent une proportion plus importante par rapport à l’ensemble des chômeurs</a:t>
            </a:r>
          </a:p>
        </p:txBody>
      </p:sp>
      <p:cxnSp>
        <p:nvCxnSpPr>
          <p:cNvPr id="16" name="Straight Connector 15"/>
          <p:cNvCxnSpPr/>
          <p:nvPr/>
        </p:nvCxnSpPr>
        <p:spPr>
          <a:xfrm>
            <a:off x="10311886" y="1796822"/>
            <a:ext cx="9605" cy="33186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stretch>
            <a:fillRect/>
          </a:stretch>
        </p:blipFill>
        <p:spPr>
          <a:xfrm>
            <a:off x="4389120" y="1943935"/>
            <a:ext cx="75056" cy="3471346"/>
          </a:xfrm>
          <a:prstGeom prst="rect">
            <a:avLst/>
          </a:prstGeom>
        </p:spPr>
      </p:pic>
      <p:sp>
        <p:nvSpPr>
          <p:cNvPr id="2" name="Slide Number Placeholder 1"/>
          <p:cNvSpPr>
            <a:spLocks noGrp="1"/>
          </p:cNvSpPr>
          <p:nvPr>
            <p:ph type="sldNum" sz="quarter" idx="12"/>
          </p:nvPr>
        </p:nvSpPr>
        <p:spPr/>
        <p:txBody>
          <a:bodyPr/>
          <a:lstStyle/>
          <a:p>
            <a:fld id="{ABCE2B6B-7FFE-FA46-BED3-31567387080B}" type="slidenum">
              <a:rPr lang="en-US" smtClean="0"/>
              <a:t>7</a:t>
            </a:fld>
            <a:endParaRPr lang="en-US"/>
          </a:p>
        </p:txBody>
      </p:sp>
      <p:sp>
        <p:nvSpPr>
          <p:cNvPr id="13" name="TextBox 1"/>
          <p:cNvSpPr txBox="1"/>
          <p:nvPr/>
        </p:nvSpPr>
        <p:spPr>
          <a:xfrm>
            <a:off x="346879" y="6520171"/>
            <a:ext cx="3401728" cy="2706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dirty="0" err="1" smtClean="0"/>
              <a:t>Own</a:t>
            </a:r>
            <a:r>
              <a:rPr lang="fr-CA" dirty="0" smtClean="0"/>
              <a:t> </a:t>
            </a:r>
            <a:r>
              <a:rPr lang="fr-CA" dirty="0" err="1" smtClean="0"/>
              <a:t>calculations</a:t>
            </a:r>
            <a:r>
              <a:rPr lang="fr-CA" dirty="0" smtClean="0"/>
              <a:t> </a:t>
            </a:r>
            <a:r>
              <a:rPr lang="fr-CA" dirty="0" err="1" smtClean="0"/>
              <a:t>using</a:t>
            </a:r>
            <a:r>
              <a:rPr lang="fr-CA" dirty="0" smtClean="0"/>
              <a:t> Labour Force Survey data </a:t>
            </a:r>
            <a:endParaRPr lang="en-CA" sz="1100" dirty="0"/>
          </a:p>
        </p:txBody>
      </p:sp>
      <p:sp>
        <p:nvSpPr>
          <p:cNvPr id="4" name="ZoneTexte 3"/>
          <p:cNvSpPr txBox="1"/>
          <p:nvPr/>
        </p:nvSpPr>
        <p:spPr>
          <a:xfrm>
            <a:off x="2644792" y="2197725"/>
            <a:ext cx="3489162" cy="369332"/>
          </a:xfrm>
          <a:prstGeom prst="rect">
            <a:avLst/>
          </a:prstGeom>
          <a:noFill/>
        </p:spPr>
        <p:txBody>
          <a:bodyPr wrap="square" rtlCol="0">
            <a:spAutoFit/>
          </a:bodyPr>
          <a:lstStyle/>
          <a:p>
            <a:r>
              <a:rPr lang="fr-CA" dirty="0" smtClean="0"/>
              <a:t>Pré-Pandémie                   Pandémie      </a:t>
            </a:r>
            <a:endParaRPr lang="fr-CA" dirty="0"/>
          </a:p>
        </p:txBody>
      </p:sp>
      <p:sp>
        <p:nvSpPr>
          <p:cNvPr id="17" name="ZoneTexte 16"/>
          <p:cNvSpPr txBox="1"/>
          <p:nvPr/>
        </p:nvSpPr>
        <p:spPr>
          <a:xfrm>
            <a:off x="8477723" y="2075048"/>
            <a:ext cx="3489162" cy="369332"/>
          </a:xfrm>
          <a:prstGeom prst="rect">
            <a:avLst/>
          </a:prstGeom>
          <a:noFill/>
        </p:spPr>
        <p:txBody>
          <a:bodyPr wrap="square" rtlCol="0">
            <a:spAutoFit/>
          </a:bodyPr>
          <a:lstStyle/>
          <a:p>
            <a:r>
              <a:rPr lang="fr-CA" dirty="0" smtClean="0"/>
              <a:t>Pré-Pandémie                   Pandémie      </a:t>
            </a:r>
            <a:endParaRPr lang="fr-CA" dirty="0"/>
          </a:p>
        </p:txBody>
      </p:sp>
      <p:graphicFrame>
        <p:nvGraphicFramePr>
          <p:cNvPr id="11" name="Chart 4"/>
          <p:cNvGraphicFramePr>
            <a:graphicFrameLocks/>
          </p:cNvGraphicFramePr>
          <p:nvPr>
            <p:extLst>
              <p:ext uri="{D42A27DB-BD31-4B8C-83A1-F6EECF244321}">
                <p14:modId xmlns:p14="http://schemas.microsoft.com/office/powerpoint/2010/main" val="2237105253"/>
              </p:ext>
            </p:extLst>
          </p:nvPr>
        </p:nvGraphicFramePr>
        <p:xfrm>
          <a:off x="286991" y="2383731"/>
          <a:ext cx="5900819" cy="37743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3"/>
          <p:cNvGraphicFramePr>
            <a:graphicFrameLocks/>
          </p:cNvGraphicFramePr>
          <p:nvPr>
            <p:extLst>
              <p:ext uri="{D42A27DB-BD31-4B8C-83A1-F6EECF244321}">
                <p14:modId xmlns:p14="http://schemas.microsoft.com/office/powerpoint/2010/main" val="368411159"/>
              </p:ext>
            </p:extLst>
          </p:nvPr>
        </p:nvGraphicFramePr>
        <p:xfrm>
          <a:off x="6299200" y="2854960"/>
          <a:ext cx="5423267" cy="33031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39471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a:xfrm>
            <a:off x="8610600" y="6429502"/>
            <a:ext cx="2743200" cy="365125"/>
          </a:xfrm>
        </p:spPr>
        <p:txBody>
          <a:bodyPr/>
          <a:lstStyle/>
          <a:p>
            <a:fld id="{ABCE2B6B-7FFE-FA46-BED3-31567387080B}" type="slidenum">
              <a:rPr lang="en-US" smtClean="0"/>
              <a:t>8</a:t>
            </a:fld>
            <a:endParaRPr lang="en-US" dirty="0"/>
          </a:p>
        </p:txBody>
      </p:sp>
      <p:sp>
        <p:nvSpPr>
          <p:cNvPr id="5" name="TextBox 4"/>
          <p:cNvSpPr txBox="1"/>
          <p:nvPr>
            <p:custDataLst>
              <p:tags r:id="rId2"/>
            </p:custDataLst>
          </p:nvPr>
        </p:nvSpPr>
        <p:spPr>
          <a:xfrm>
            <a:off x="284097" y="572388"/>
            <a:ext cx="11676256" cy="400110"/>
          </a:xfrm>
          <a:prstGeom prst="rect">
            <a:avLst/>
          </a:prstGeom>
          <a:solidFill>
            <a:schemeClr val="accent6">
              <a:lumMod val="60000"/>
              <a:lumOff val="40000"/>
            </a:schemeClr>
          </a:solidFill>
        </p:spPr>
        <p:txBody>
          <a:bodyPr wrap="square" rtlCol="0">
            <a:spAutoFit/>
          </a:bodyPr>
          <a:lstStyle>
            <a:defPPr>
              <a:defRPr lang="en-US"/>
            </a:defPPr>
            <a:lvl1pPr algn="ctr">
              <a:defRPr sz="2000" b="1"/>
            </a:lvl1pPr>
          </a:lstStyle>
          <a:p>
            <a:r>
              <a:rPr lang="fr-CA" dirty="0">
                <a:solidFill>
                  <a:schemeClr val="accent2">
                    <a:lumMod val="50000"/>
                  </a:schemeClr>
                </a:solidFill>
              </a:rPr>
              <a:t>Les taux de chômage chutent et les postes vacants sont à un niveau record</a:t>
            </a:r>
          </a:p>
        </p:txBody>
      </p:sp>
      <p:sp>
        <p:nvSpPr>
          <p:cNvPr id="18" name="Rounded Rectangle 4"/>
          <p:cNvSpPr/>
          <p:nvPr>
            <p:custDataLst>
              <p:tags r:id="rId3"/>
            </p:custDataLst>
          </p:nvPr>
        </p:nvSpPr>
        <p:spPr>
          <a:xfrm>
            <a:off x="513806" y="1325408"/>
            <a:ext cx="10093234" cy="4421752"/>
          </a:xfrm>
          <a:prstGeom prst="roundRect">
            <a:avLst>
              <a:gd name="adj" fmla="val 2110"/>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174" dirty="0"/>
          </a:p>
        </p:txBody>
      </p:sp>
      <p:sp>
        <p:nvSpPr>
          <p:cNvPr id="20" name="TextBox 134"/>
          <p:cNvSpPr txBox="1"/>
          <p:nvPr>
            <p:custDataLst>
              <p:tags r:id="rId4"/>
            </p:custDataLst>
          </p:nvPr>
        </p:nvSpPr>
        <p:spPr>
          <a:xfrm>
            <a:off x="714104" y="1885848"/>
            <a:ext cx="4670696" cy="307777"/>
          </a:xfrm>
          <a:prstGeom prst="rect">
            <a:avLst/>
          </a:prstGeom>
          <a:noFill/>
        </p:spPr>
        <p:txBody>
          <a:bodyPr wrap="square" lIns="0" tIns="0" rIns="0" bIns="0" rtlCol="0">
            <a:spAutoFit/>
          </a:bodyPr>
          <a:lstStyle/>
          <a:p>
            <a:pPr>
              <a:lnSpc>
                <a:spcPts val="1200"/>
              </a:lnSpc>
            </a:pPr>
            <a:r>
              <a:rPr lang="fr-CA" sz="1200" dirty="0" smtClean="0">
                <a:solidFill>
                  <a:schemeClr val="accent5">
                    <a:lumMod val="50000"/>
                  </a:schemeClr>
                </a:solidFill>
              </a:rPr>
              <a:t>Le taux de chômage de décembre se rapproche de son niveau prépandémique (5,6 % en février 2020)</a:t>
            </a:r>
            <a:endParaRPr lang="fr-CA" sz="1200" dirty="0">
              <a:solidFill>
                <a:schemeClr val="accent5">
                  <a:lumMod val="50000"/>
                </a:schemeClr>
              </a:solidFill>
            </a:endParaRPr>
          </a:p>
        </p:txBody>
      </p:sp>
      <p:sp>
        <p:nvSpPr>
          <p:cNvPr id="21" name="TextBox 111"/>
          <p:cNvSpPr txBox="1"/>
          <p:nvPr>
            <p:custDataLst>
              <p:tags r:id="rId5"/>
            </p:custDataLst>
          </p:nvPr>
        </p:nvSpPr>
        <p:spPr>
          <a:xfrm>
            <a:off x="5384800" y="1881552"/>
            <a:ext cx="864000" cy="312073"/>
          </a:xfrm>
          <a:prstGeom prst="rect">
            <a:avLst/>
          </a:prstGeom>
          <a:noFill/>
        </p:spPr>
        <p:txBody>
          <a:bodyPr wrap="square" lIns="0" tIns="0" rIns="0" bIns="0" rtlCol="0">
            <a:spAutoFit/>
          </a:bodyPr>
          <a:lstStyle/>
          <a:p>
            <a:pPr>
              <a:lnSpc>
                <a:spcPts val="2400"/>
              </a:lnSpc>
            </a:pPr>
            <a:r>
              <a:rPr lang="fr-CA" sz="2400" b="1" dirty="0" smtClean="0">
                <a:solidFill>
                  <a:srgbClr val="934106"/>
                </a:solidFill>
              </a:rPr>
              <a:t>965 k </a:t>
            </a:r>
          </a:p>
        </p:txBody>
      </p:sp>
      <p:sp>
        <p:nvSpPr>
          <p:cNvPr id="22" name="TextBox 112"/>
          <p:cNvSpPr txBox="1"/>
          <p:nvPr>
            <p:custDataLst>
              <p:tags r:id="rId6"/>
            </p:custDataLst>
          </p:nvPr>
        </p:nvSpPr>
        <p:spPr>
          <a:xfrm>
            <a:off x="6723017" y="1856204"/>
            <a:ext cx="3671922" cy="461665"/>
          </a:xfrm>
          <a:prstGeom prst="rect">
            <a:avLst/>
          </a:prstGeom>
          <a:noFill/>
        </p:spPr>
        <p:txBody>
          <a:bodyPr wrap="square" lIns="0" tIns="0" rIns="0" bIns="0" rtlCol="0">
            <a:spAutoFit/>
          </a:bodyPr>
          <a:lstStyle/>
          <a:p>
            <a:pPr>
              <a:lnSpc>
                <a:spcPts val="1200"/>
              </a:lnSpc>
            </a:pPr>
            <a:r>
              <a:rPr lang="fr-CA" sz="1200" dirty="0" smtClean="0">
                <a:solidFill>
                  <a:schemeClr val="accent5">
                    <a:lumMod val="50000"/>
                  </a:schemeClr>
                </a:solidFill>
              </a:rPr>
              <a:t>Les postes vacants en octobre sont presque le double du taux prépandémique avec 40 % provenant des services d’hébergement et de restauration, du détail et de la santé</a:t>
            </a:r>
            <a:endParaRPr lang="fr-CA" sz="1200" dirty="0">
              <a:solidFill>
                <a:schemeClr val="accent5">
                  <a:lumMod val="50000"/>
                </a:schemeClr>
              </a:solidFill>
            </a:endParaRPr>
          </a:p>
        </p:txBody>
      </p:sp>
      <p:pic>
        <p:nvPicPr>
          <p:cNvPr id="23" name="Picture 6"/>
          <p:cNvPicPr>
            <a:picLocks noChangeAspect="1"/>
          </p:cNvPicPr>
          <p:nvPr>
            <p:custDataLst>
              <p:tags r:id="rId7"/>
            </p:custDataLst>
          </p:nvPr>
        </p:nvPicPr>
        <p:blipFill rotWithShape="1">
          <a:blip r:embed="rId10" cstate="print">
            <a:extLst>
              <a:ext uri="{28A0092B-C50C-407E-A947-70E740481C1C}">
                <a14:useLocalDpi xmlns:a14="http://schemas.microsoft.com/office/drawing/2010/main" val="0"/>
              </a:ext>
            </a:extLst>
          </a:blip>
          <a:srcRect l="13701" t="41466" r="3010" b="2693"/>
          <a:stretch/>
        </p:blipFill>
        <p:spPr>
          <a:xfrm>
            <a:off x="2489076" y="2646295"/>
            <a:ext cx="5879499" cy="3046013"/>
          </a:xfrm>
          <a:prstGeom prst="rect">
            <a:avLst/>
          </a:prstGeom>
        </p:spPr>
      </p:pic>
    </p:spTree>
    <p:extLst>
      <p:ext uri="{BB962C8B-B14F-4D97-AF65-F5344CB8AC3E}">
        <p14:creationId xmlns:p14="http://schemas.microsoft.com/office/powerpoint/2010/main" val="1561440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9788" y="365126"/>
            <a:ext cx="10515600" cy="923086"/>
          </a:xfrm>
          <a:prstGeom prst="rect">
            <a:avLst/>
          </a:prstGeom>
          <a:solidFill>
            <a:schemeClr val="accent6">
              <a:lumMod val="40000"/>
              <a:lumOff val="6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400" b="1" dirty="0" smtClean="0"/>
              <a:t>La pandémie a affecté de façon disproportionnée tous les groupes de travailleurs désignés et a changé la structure des compétences demandées </a:t>
            </a:r>
            <a:endParaRPr lang="en-CA" sz="2400" b="1" dirty="0"/>
          </a:p>
        </p:txBody>
      </p:sp>
      <p:sp>
        <p:nvSpPr>
          <p:cNvPr id="3" name="Text Placeholder 2"/>
          <p:cNvSpPr txBox="1">
            <a:spLocks/>
          </p:cNvSpPr>
          <p:nvPr/>
        </p:nvSpPr>
        <p:spPr>
          <a:xfrm>
            <a:off x="839788" y="1288212"/>
            <a:ext cx="10598839" cy="47445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r-CA" sz="2400" dirty="0" smtClean="0"/>
              <a:t>Les minorités visibles, les immigrants, les autochtones, les femmes et les jeunes travailleurs ont tous été affectés de façon disproportionnée par la pandémie</a:t>
            </a:r>
          </a:p>
          <a:p>
            <a:pPr fontAlgn="base"/>
            <a:endParaRPr lang="fr-CA" sz="2400" dirty="0" smtClean="0"/>
          </a:p>
          <a:p>
            <a:pPr fontAlgn="base"/>
            <a:r>
              <a:rPr lang="fr-CA" sz="2400" dirty="0" smtClean="0"/>
              <a:t>Les jeunes sont les travailleurs qui ont été les plus affectés avec un taux de chômage qui a avoisiné les 22%.</a:t>
            </a:r>
          </a:p>
          <a:p>
            <a:pPr fontAlgn="base"/>
            <a:endParaRPr lang="fr-CA" sz="2400" dirty="0" smtClean="0"/>
          </a:p>
          <a:p>
            <a:pPr fontAlgn="base"/>
            <a:r>
              <a:rPr lang="fr-CA" sz="2400" dirty="0" smtClean="0"/>
              <a:t>Les femmes ont aussi été affectés par les pertes d’emploi plus élevées que celles enregistrées par les hommes, à travers toutes les catégories d’âges.</a:t>
            </a:r>
          </a:p>
          <a:p>
            <a:pPr fontAlgn="base"/>
            <a:endParaRPr lang="fr-CA" sz="2400" dirty="0" smtClean="0"/>
          </a:p>
          <a:p>
            <a:pPr fontAlgn="base"/>
            <a:r>
              <a:rPr lang="fr-CA" sz="2400" dirty="0" smtClean="0"/>
              <a:t>La proportion de postes exigeant des compétences moyennes a diminué comparativement aux professions exigeants des compétences élevées ou basses.</a:t>
            </a:r>
            <a:endParaRPr lang="fr-CA" sz="2400" dirty="0"/>
          </a:p>
        </p:txBody>
      </p:sp>
      <p:sp>
        <p:nvSpPr>
          <p:cNvPr id="4" name="Slide Number Placeholder 3"/>
          <p:cNvSpPr>
            <a:spLocks noGrp="1"/>
          </p:cNvSpPr>
          <p:nvPr>
            <p:ph type="sldNum" sz="quarter" idx="12"/>
          </p:nvPr>
        </p:nvSpPr>
        <p:spPr/>
        <p:txBody>
          <a:bodyPr/>
          <a:lstStyle/>
          <a:p>
            <a:fld id="{ABCE2B6B-7FFE-FA46-BED3-31567387080B}" type="slidenum">
              <a:rPr lang="en-US" smtClean="0"/>
              <a:t>9</a:t>
            </a:fld>
            <a:endParaRPr lang="en-US"/>
          </a:p>
        </p:txBody>
      </p:sp>
    </p:spTree>
    <p:extLst>
      <p:ext uri="{BB962C8B-B14F-4D97-AF65-F5344CB8AC3E}">
        <p14:creationId xmlns:p14="http://schemas.microsoft.com/office/powerpoint/2010/main" val="6406068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14"/>
</p:tagLst>
</file>

<file path=ppt/tags/tag13.xml><?xml version="1.0" encoding="utf-8"?>
<p:tagLst xmlns:a="http://schemas.openxmlformats.org/drawingml/2006/main" xmlns:r="http://schemas.openxmlformats.org/officeDocument/2006/relationships" xmlns:p="http://schemas.openxmlformats.org/presentationml/2006/main">
  <p:tag name="NUM" val="15"/>
</p:tagLst>
</file>

<file path=ppt/tags/tag14.xml><?xml version="1.0" encoding="utf-8"?>
<p:tagLst xmlns:a="http://schemas.openxmlformats.org/drawingml/2006/main" xmlns:r="http://schemas.openxmlformats.org/officeDocument/2006/relationships" xmlns:p="http://schemas.openxmlformats.org/presentationml/2006/main">
  <p:tag name="NUM" val="16"/>
</p:tagLst>
</file>

<file path=ppt/tags/tag15.xml><?xml version="1.0" encoding="utf-8"?>
<p:tagLst xmlns:a="http://schemas.openxmlformats.org/drawingml/2006/main" xmlns:r="http://schemas.openxmlformats.org/officeDocument/2006/relationships" xmlns:p="http://schemas.openxmlformats.org/presentationml/2006/main">
  <p:tag name="NUM" val="18"/>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61"/>
</p:tagLst>
</file>

<file path=ppt/tags/tag23.xml><?xml version="1.0" encoding="utf-8"?>
<p:tagLst xmlns:a="http://schemas.openxmlformats.org/drawingml/2006/main" xmlns:r="http://schemas.openxmlformats.org/officeDocument/2006/relationships" xmlns:p="http://schemas.openxmlformats.org/presentationml/2006/main">
  <p:tag name="NUM" val="62"/>
</p:tagLst>
</file>

<file path=ppt/tags/tag24.xml><?xml version="1.0" encoding="utf-8"?>
<p:tagLst xmlns:a="http://schemas.openxmlformats.org/drawingml/2006/main" xmlns:r="http://schemas.openxmlformats.org/officeDocument/2006/relationships" xmlns:p="http://schemas.openxmlformats.org/presentationml/2006/main">
  <p:tag name="NUM" val="65"/>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2693</TotalTime>
  <Words>2089</Words>
  <Application>Microsoft Office PowerPoint</Application>
  <PresentationFormat>Personnalisé</PresentationFormat>
  <Paragraphs>136</Paragraphs>
  <Slides>9</Slides>
  <Notes>8</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Office Theme</vt:lpstr>
      <vt:lpstr>Atelier de travail sur l’identification des besoins non-comblés en main-d’œuvre bilingue État du marché du travail canadien – défis actuels           2 mars 2022  Préparée par Ramdane Djoudad Direction générale des compétences et de l'emploi Emploi et Développement social Canada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GoC / GdC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Djoudad, Ramdane R [NC]</dc:creator>
  <cp:lastModifiedBy>ppcb7023@outlook.com</cp:lastModifiedBy>
  <cp:revision>314</cp:revision>
  <dcterms:created xsi:type="dcterms:W3CDTF">2021-08-29T19:22:12Z</dcterms:created>
  <dcterms:modified xsi:type="dcterms:W3CDTF">2022-03-02T14:39:03Z</dcterms:modified>
</cp:coreProperties>
</file>