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sldIdLst>
    <p:sldId id="256" r:id="rId5"/>
    <p:sldId id="257" r:id="rId6"/>
    <p:sldId id="284" r:id="rId7"/>
    <p:sldId id="285" r:id="rId8"/>
    <p:sldId id="286" r:id="rId9"/>
    <p:sldId id="260" r:id="rId10"/>
    <p:sldId id="261" r:id="rId11"/>
    <p:sldId id="263" r:id="rId12"/>
    <p:sldId id="287" r:id="rId13"/>
    <p:sldId id="288" r:id="rId14"/>
    <p:sldId id="289" r:id="rId15"/>
    <p:sldId id="282" r:id="rId16"/>
    <p:sldId id="270" r:id="rId17"/>
    <p:sldId id="269" r:id="rId18"/>
    <p:sldId id="272" r:id="rId19"/>
    <p:sldId id="273" r:id="rId20"/>
    <p:sldId id="275"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487"/>
    <a:srgbClr val="D2EBEE"/>
    <a:srgbClr val="A2D7DD"/>
    <a:srgbClr val="01A4B5"/>
    <a:srgbClr val="63B9AE"/>
    <a:srgbClr val="7CED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p:cViewPr>
        <p:scale>
          <a:sx n="64" d="100"/>
          <a:sy n="64" d="100"/>
        </p:scale>
        <p:origin x="-508" y="-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35C50-DC43-4CAA-8268-D1FA001867EB}"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a:p>
      </dgm:t>
    </dgm:pt>
    <dgm:pt modelId="{E2F65BF0-F14A-4A42-8ACA-EB1C49F97ABB}" type="parTrans" cxnId="{DA0650B3-457C-4494-B860-BCC24083FB2D}">
      <dgm:prSet/>
      <dgm:spPr/>
      <dgm:t>
        <a:bodyPr/>
        <a:lstStyle/>
        <a:p>
          <a:endParaRPr lang="en-US"/>
        </a:p>
      </dgm:t>
    </dgm:pt>
    <dgm:pt modelId="{31EA9835-384B-4ED3-83F9-3E02F9E85AF1}">
      <dgm:prSet phldrT="[Text]"/>
      <dgm:spPr>
        <a:solidFill>
          <a:srgbClr val="A2D7DD"/>
        </a:solidFill>
      </dgm:spPr>
      <dgm:t>
        <a:bodyPr/>
        <a:lstStyle/>
        <a:p>
          <a:endParaRPr lang="en-US"/>
        </a:p>
      </dgm:t>
    </dgm:pt>
    <dgm:pt modelId="{0B49BE10-AEF1-4EA2-84EA-72CEEEB26BB4}" type="sibTrans" cxnId="{DA0650B3-457C-4494-B860-BCC24083FB2D}">
      <dgm:prSet/>
      <dgm:spPr/>
      <dgm:t>
        <a:bodyPr/>
        <a:lstStyle/>
        <a:p>
          <a:endParaRPr lang="en-US"/>
        </a:p>
      </dgm:t>
    </dgm:pt>
    <dgm:pt modelId="{71BDC0F0-6CFB-43F3-AF46-A704B62CA7A3}" type="parTrans" cxnId="{E5564104-721A-474D-8F9A-AE635B673FF2}">
      <dgm:prSet/>
      <dgm:spPr/>
      <dgm:t>
        <a:bodyPr/>
        <a:lstStyle/>
        <a:p>
          <a:endParaRPr lang="en-US"/>
        </a:p>
      </dgm:t>
    </dgm:pt>
    <dgm:pt modelId="{5BDBFD17-D91F-48FA-AAD5-4E4DB4A63A05}">
      <dgm:prSet phldrT="[Text]"/>
      <dgm:spPr>
        <a:solidFill>
          <a:srgbClr val="A2D7DD"/>
        </a:solidFill>
      </dgm:spPr>
      <dgm:t>
        <a:bodyPr/>
        <a:lstStyle/>
        <a:p>
          <a:endParaRPr lang="en-US"/>
        </a:p>
      </dgm:t>
    </dgm:pt>
    <dgm:pt modelId="{DB05F9AB-E358-467D-A6A2-A4E83E3CAF37}" type="sibTrans" cxnId="{E5564104-721A-474D-8F9A-AE635B673FF2}">
      <dgm:prSet/>
      <dgm:spPr/>
      <dgm:t>
        <a:bodyPr/>
        <a:lstStyle/>
        <a:p>
          <a:endParaRPr lang="en-US"/>
        </a:p>
      </dgm:t>
    </dgm:pt>
    <dgm:pt modelId="{0770A049-FC51-457E-B385-43DD5461A6F1}" type="parTrans" cxnId="{7EE0C813-D3CD-45EE-A697-68878288D864}">
      <dgm:prSet/>
      <dgm:spPr/>
      <dgm:t>
        <a:bodyPr/>
        <a:lstStyle/>
        <a:p>
          <a:endParaRPr lang="en-US"/>
        </a:p>
      </dgm:t>
    </dgm:pt>
    <dgm:pt modelId="{90FEB9E3-00A8-4A37-8B16-B3F210EE7993}">
      <dgm:prSet phldrT="[Text]" custT="1"/>
      <dgm:spPr>
        <a:solidFill>
          <a:srgbClr val="A2D7DD"/>
        </a:solidFill>
      </dgm:spPr>
      <dgm:t>
        <a:bodyPr/>
        <a:lstStyle/>
        <a:p>
          <a:endParaRPr lang="en-US" sz="1800"/>
        </a:p>
      </dgm:t>
    </dgm:pt>
    <dgm:pt modelId="{D37411CD-1B9E-4E5E-AD69-C179E2707D2A}" type="sibTrans" cxnId="{7EE0C813-D3CD-45EE-A697-68878288D864}">
      <dgm:prSet/>
      <dgm:spPr/>
      <dgm:t>
        <a:bodyPr/>
        <a:lstStyle/>
        <a:p>
          <a:endParaRPr lang="en-US"/>
        </a:p>
      </dgm:t>
    </dgm:pt>
    <dgm:pt modelId="{0AC77C0C-20B4-4A20-A811-79DD37AA1CEA}" type="pres">
      <dgm:prSet presAssocID="{71335C50-DC43-4CAA-8268-D1FA001867EB}" presName="compositeShape" presStyleCnt="0">
        <dgm:presLayoutVars>
          <dgm:chMax val="7"/>
          <dgm:dir/>
          <dgm:resizeHandles val="exact"/>
        </dgm:presLayoutVars>
      </dgm:prSet>
      <dgm:spPr/>
      <dgm:t>
        <a:bodyPr/>
        <a:lstStyle/>
        <a:p>
          <a:endParaRPr/>
        </a:p>
      </dgm:t>
    </dgm:pt>
    <dgm:pt modelId="{54D84411-0126-4BB9-B53F-E35372E96E5C}" type="pres">
      <dgm:prSet presAssocID="{71335C50-DC43-4CAA-8268-D1FA001867EB}" presName="wedge1" presStyleLbl="node1" presStyleIdx="0" presStyleCnt="3" custLinFactNeighborX="-4095" custLinFactNeighborY="3083"/>
      <dgm:spPr/>
      <dgm:t>
        <a:bodyPr/>
        <a:lstStyle/>
        <a:p>
          <a:endParaRPr lang="en-US"/>
        </a:p>
      </dgm:t>
    </dgm:pt>
    <dgm:pt modelId="{6CE69EFF-EBF4-464F-BC76-11445B9360E7}" type="pres">
      <dgm:prSet presAssocID="{71335C50-DC43-4CAA-8268-D1FA001867EB}" presName="wedge1Tx" presStyleLbl="node1" presStyleIdx="0" presStyleCnt="3">
        <dgm:presLayoutVars>
          <dgm:chMax val="0"/>
          <dgm:chPref val="0"/>
          <dgm:bulletEnabled val="1"/>
        </dgm:presLayoutVars>
      </dgm:prSet>
      <dgm:spPr/>
      <dgm:t>
        <a:bodyPr/>
        <a:lstStyle/>
        <a:p>
          <a:endParaRPr lang="en-US"/>
        </a:p>
      </dgm:t>
    </dgm:pt>
    <dgm:pt modelId="{91D5899E-BBBB-46DC-B69F-A21EDC5AB52C}" type="pres">
      <dgm:prSet presAssocID="{71335C50-DC43-4CAA-8268-D1FA001867EB}" presName="wedge2" presStyleLbl="node1" presStyleIdx="1" presStyleCnt="3"/>
      <dgm:spPr/>
      <dgm:t>
        <a:bodyPr/>
        <a:lstStyle/>
        <a:p>
          <a:endParaRPr lang="en-US"/>
        </a:p>
      </dgm:t>
    </dgm:pt>
    <dgm:pt modelId="{F9B32B3B-0446-4909-8ADB-4A68D3D54A30}" type="pres">
      <dgm:prSet presAssocID="{71335C50-DC43-4CAA-8268-D1FA001867EB}" presName="wedge2Tx" presStyleLbl="node1" presStyleIdx="1" presStyleCnt="3">
        <dgm:presLayoutVars>
          <dgm:chMax val="0"/>
          <dgm:chPref val="0"/>
          <dgm:bulletEnabled val="1"/>
        </dgm:presLayoutVars>
      </dgm:prSet>
      <dgm:spPr/>
      <dgm:t>
        <a:bodyPr/>
        <a:lstStyle/>
        <a:p>
          <a:endParaRPr lang="en-US"/>
        </a:p>
      </dgm:t>
    </dgm:pt>
    <dgm:pt modelId="{B32E72CA-0316-4057-A3CE-22151AFB53F3}" type="pres">
      <dgm:prSet presAssocID="{71335C50-DC43-4CAA-8268-D1FA001867EB}" presName="wedge3" presStyleLbl="node1" presStyleIdx="2" presStyleCnt="3" custLinFactNeighborY="177"/>
      <dgm:spPr/>
      <dgm:t>
        <a:bodyPr/>
        <a:lstStyle/>
        <a:p>
          <a:endParaRPr lang="en-US"/>
        </a:p>
      </dgm:t>
    </dgm:pt>
    <dgm:pt modelId="{0EF5AE82-D582-49A4-9E75-97E3C63C7519}" type="pres">
      <dgm:prSet presAssocID="{71335C50-DC43-4CAA-8268-D1FA001867EB}" presName="wedge3Tx" presStyleLbl="node1" presStyleIdx="2" presStyleCnt="3">
        <dgm:presLayoutVars>
          <dgm:chMax val="0"/>
          <dgm:chPref val="0"/>
          <dgm:bulletEnabled val="1"/>
        </dgm:presLayoutVars>
      </dgm:prSet>
      <dgm:spPr/>
      <dgm:t>
        <a:bodyPr/>
        <a:lstStyle/>
        <a:p>
          <a:endParaRPr lang="en-US"/>
        </a:p>
      </dgm:t>
    </dgm:pt>
  </dgm:ptLst>
  <dgm:cxnLst>
    <dgm:cxn modelId="{576E15AA-D4A4-4A56-BCE7-B6C869161F9A}" type="presOf" srcId="{31EA9835-384B-4ED3-83F9-3E02F9E85AF1}" destId="{54D84411-0126-4BB9-B53F-E35372E96E5C}" srcOrd="0" destOrd="0" presId="urn:microsoft.com/office/officeart/2005/8/layout/chart3"/>
    <dgm:cxn modelId="{436D14C9-EEFC-46C8-B806-6CEF6C9F8BA4}" type="presOf" srcId="{31EA9835-384B-4ED3-83F9-3E02F9E85AF1}" destId="{6CE69EFF-EBF4-464F-BC76-11445B9360E7}" srcOrd="1" destOrd="0" presId="urn:microsoft.com/office/officeart/2005/8/layout/chart3"/>
    <dgm:cxn modelId="{D41B1B71-AFA6-46A2-9D1F-FEAD6CE12F6A}" type="presOf" srcId="{5BDBFD17-D91F-48FA-AAD5-4E4DB4A63A05}" destId="{91D5899E-BBBB-46DC-B69F-A21EDC5AB52C}" srcOrd="0" destOrd="0" presId="urn:microsoft.com/office/officeart/2005/8/layout/chart3"/>
    <dgm:cxn modelId="{DA0650B3-457C-4494-B860-BCC24083FB2D}" srcId="{71335C50-DC43-4CAA-8268-D1FA001867EB}" destId="{31EA9835-384B-4ED3-83F9-3E02F9E85AF1}" srcOrd="0" destOrd="0" parTransId="{E2F65BF0-F14A-4A42-8ACA-EB1C49F97ABB}" sibTransId="{0B49BE10-AEF1-4EA2-84EA-72CEEEB26BB4}"/>
    <dgm:cxn modelId="{E5564104-721A-474D-8F9A-AE635B673FF2}" srcId="{71335C50-DC43-4CAA-8268-D1FA001867EB}" destId="{5BDBFD17-D91F-48FA-AAD5-4E4DB4A63A05}" srcOrd="1" destOrd="0" parTransId="{71BDC0F0-6CFB-43F3-AF46-A704B62CA7A3}" sibTransId="{DB05F9AB-E358-467D-A6A2-A4E83E3CAF37}"/>
    <dgm:cxn modelId="{B40C475C-981B-44D9-A3E7-1012C860690E}" type="presOf" srcId="{90FEB9E3-00A8-4A37-8B16-B3F210EE7993}" destId="{B32E72CA-0316-4057-A3CE-22151AFB53F3}" srcOrd="0" destOrd="0" presId="urn:microsoft.com/office/officeart/2005/8/layout/chart3"/>
    <dgm:cxn modelId="{C34879A0-6F42-41E1-8692-6EF6DB0F28ED}" type="presOf" srcId="{71335C50-DC43-4CAA-8268-D1FA001867EB}" destId="{0AC77C0C-20B4-4A20-A811-79DD37AA1CEA}" srcOrd="0" destOrd="0" presId="urn:microsoft.com/office/officeart/2005/8/layout/chart3"/>
    <dgm:cxn modelId="{7EE0C813-D3CD-45EE-A697-68878288D864}" srcId="{71335C50-DC43-4CAA-8268-D1FA001867EB}" destId="{90FEB9E3-00A8-4A37-8B16-B3F210EE7993}" srcOrd="2" destOrd="0" parTransId="{0770A049-FC51-457E-B385-43DD5461A6F1}" sibTransId="{D37411CD-1B9E-4E5E-AD69-C179E2707D2A}"/>
    <dgm:cxn modelId="{AF7AB181-2BB2-4A7C-BDBA-AD0AAAFBF026}" type="presOf" srcId="{5BDBFD17-D91F-48FA-AAD5-4E4DB4A63A05}" destId="{F9B32B3B-0446-4909-8ADB-4A68D3D54A30}" srcOrd="1" destOrd="0" presId="urn:microsoft.com/office/officeart/2005/8/layout/chart3"/>
    <dgm:cxn modelId="{B126170A-83FE-4C72-8BEA-71435C22FB2E}" type="presOf" srcId="{90FEB9E3-00A8-4A37-8B16-B3F210EE7993}" destId="{0EF5AE82-D582-49A4-9E75-97E3C63C7519}" srcOrd="1" destOrd="0" presId="urn:microsoft.com/office/officeart/2005/8/layout/chart3"/>
    <dgm:cxn modelId="{110A871D-419E-4A23-BBC1-1965A97A821A}" type="presParOf" srcId="{0AC77C0C-20B4-4A20-A811-79DD37AA1CEA}" destId="{54D84411-0126-4BB9-B53F-E35372E96E5C}" srcOrd="0" destOrd="0" presId="urn:microsoft.com/office/officeart/2005/8/layout/chart3"/>
    <dgm:cxn modelId="{E31C6799-1DE7-43B9-8157-040BD91D13CF}" type="presParOf" srcId="{0AC77C0C-20B4-4A20-A811-79DD37AA1CEA}" destId="{6CE69EFF-EBF4-464F-BC76-11445B9360E7}" srcOrd="1" destOrd="0" presId="urn:microsoft.com/office/officeart/2005/8/layout/chart3"/>
    <dgm:cxn modelId="{56771D54-FF1D-41E3-9CE7-834C52A5C782}" type="presParOf" srcId="{0AC77C0C-20B4-4A20-A811-79DD37AA1CEA}" destId="{91D5899E-BBBB-46DC-B69F-A21EDC5AB52C}" srcOrd="2" destOrd="0" presId="urn:microsoft.com/office/officeart/2005/8/layout/chart3"/>
    <dgm:cxn modelId="{5A942D45-BD16-4AB8-AD2F-BD2E06BD2D50}" type="presParOf" srcId="{0AC77C0C-20B4-4A20-A811-79DD37AA1CEA}" destId="{F9B32B3B-0446-4909-8ADB-4A68D3D54A30}" srcOrd="3" destOrd="0" presId="urn:microsoft.com/office/officeart/2005/8/layout/chart3"/>
    <dgm:cxn modelId="{1D100DB4-D0B9-4B46-A301-EF6E163BE739}" type="presParOf" srcId="{0AC77C0C-20B4-4A20-A811-79DD37AA1CEA}" destId="{B32E72CA-0316-4057-A3CE-22151AFB53F3}" srcOrd="4" destOrd="0" presId="urn:microsoft.com/office/officeart/2005/8/layout/chart3"/>
    <dgm:cxn modelId="{7153265C-B64E-4066-8B5F-BF353F5DC426}" type="presParOf" srcId="{0AC77C0C-20B4-4A20-A811-79DD37AA1CEA}" destId="{0EF5AE82-D582-49A4-9E75-97E3C63C7519}" srcOrd="5" destOrd="0" presId="urn:microsoft.com/office/officeart/2005/8/layout/chart3"/>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010D5C-3B3A-214D-8AA9-7907A42D725C}" type="datetimeFigureOut">
              <a:rPr lang="en-US" smtClean="0"/>
              <a:t>3/2/2022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DD8B1A-5049-5C4B-AFE6-32830630CA6A}" type="slidenum">
              <a:rPr lang="en-US" smtClean="0"/>
              <a:t>‹N°›</a:t>
            </a:fld>
            <a:endParaRPr lang="en-US"/>
          </a:p>
        </p:txBody>
      </p:sp>
    </p:spTree>
    <p:extLst>
      <p:ext uri="{BB962C8B-B14F-4D97-AF65-F5344CB8AC3E}">
        <p14:creationId xmlns:p14="http://schemas.microsoft.com/office/powerpoint/2010/main" val="4022877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33379" y="1597819"/>
            <a:ext cx="5123171" cy="1102519"/>
          </a:xfrm>
        </p:spPr>
        <p:txBody>
          <a:bodyPr>
            <a:noAutofit/>
          </a:bodyPr>
          <a:lstStyle>
            <a:lvl1pPr algn="l">
              <a:defRPr sz="3600" b="1" i="0">
                <a:latin typeface="Arial"/>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3433381" y="2914650"/>
            <a:ext cx="5123171" cy="131445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EF00F4-F3E9-4A02-93BE-A47B3D00955C}" type="datetime1">
              <a:rPr lang="en-US" smtClean="0"/>
              <a:t>3/2/2022</a:t>
            </a:fld>
            <a:r>
              <a:rPr lang="en-US" smtClean="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82849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BBB41-D81A-4887-A17C-6723F8D39D27}" type="datetime1">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358487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BE7F10-DADF-4B33-B470-F6DB58C48C00}" type="datetime1">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3121160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825" b="0" i="1">
                <a:latin typeface="Verdana"/>
                <a:cs typeface="Verdana"/>
              </a:defRPr>
            </a:lvl1pPr>
          </a:lstStyle>
          <a:p>
            <a:fld id="{6369E97D-A177-4D06-A06E-7F8A208C39EB}" type="datetime1">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pPr/>
              <a:t>‹N°›</a:t>
            </a:fld>
            <a:endParaRPr lang="en-US"/>
          </a:p>
        </p:txBody>
      </p:sp>
    </p:spTree>
    <p:extLst>
      <p:ext uri="{BB962C8B-B14F-4D97-AF65-F5344CB8AC3E}">
        <p14:creationId xmlns:p14="http://schemas.microsoft.com/office/powerpoint/2010/main" val="16865440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8E67F9-C10E-49CA-8DCC-9A6F0BC4B1C9}" type="datetime1">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196020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008194-CF3A-4293-B822-64BBB800624F}" type="datetime1">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398685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C4E7D6-DD9B-4192-A6D0-F10EA410E0D2}" type="datetime1">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42701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F20549-E317-4443-8CC5-55A2013C2D98}" type="datetime1">
              <a:rPr lang="en-US" smtClean="0"/>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255934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A5AAC2-3C77-4ECA-B9F6-90F5ABCEBDD2}" type="datetime1">
              <a:rPr lang="en-US" smtClean="0"/>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248022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9F404E-64FD-4ADC-8252-F4264BF69FA8}" type="datetime1">
              <a:rPr lang="en-US" smtClean="0"/>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231428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EA7988B-8F81-4741-82A1-F5CD242B08BA}" type="datetime1">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195330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E411EED-B12E-4A0E-8E75-929C4282356C}" type="datetime1">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79874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E751F8-BDB2-45EA-9911-F34E15758E02}" type="datetime1">
              <a:rPr lang="en-US" smtClean="0"/>
              <a:t>3/2/2022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‹N°›</a:t>
            </a:fld>
            <a:endParaRPr lang="en-US" dirty="0"/>
          </a:p>
        </p:txBody>
      </p:sp>
    </p:spTree>
    <p:extLst>
      <p:ext uri="{BB962C8B-B14F-4D97-AF65-F5344CB8AC3E}">
        <p14:creationId xmlns:p14="http://schemas.microsoft.com/office/powerpoint/2010/main" val="250190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457200" rtl="0" eaLnBrk="1" latinLnBrk="0" hangingPunct="1">
        <a:spcBef>
          <a:spcPct val="0"/>
        </a:spcBef>
        <a:buNone/>
        <a:defRPr sz="3600" b="1" i="0"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diagramColors" Target="../diagrams/colors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diagramQuickStyle" Target="../diagrams/quickStyle1.xml"/><Relationship Id="rId17" Type="http://schemas.openxmlformats.org/officeDocument/2006/relationships/image" Target="../media/image12.png"/><Relationship Id="rId2" Type="http://schemas.openxmlformats.org/officeDocument/2006/relationships/tags" Target="../tags/tag2.xml"/><Relationship Id="rId16" Type="http://schemas.openxmlformats.org/officeDocument/2006/relationships/image" Target="../media/image11.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diagramLayout" Target="../diagrams/layout1.xml"/><Relationship Id="rId5" Type="http://schemas.openxmlformats.org/officeDocument/2006/relationships/tags" Target="../tags/tag5.xml"/><Relationship Id="rId15" Type="http://schemas.openxmlformats.org/officeDocument/2006/relationships/image" Target="../media/image10.png"/><Relationship Id="rId10" Type="http://schemas.openxmlformats.org/officeDocument/2006/relationships/diagramData" Target="../diagrams/data1.xml"/><Relationship Id="rId4" Type="http://schemas.openxmlformats.org/officeDocument/2006/relationships/tags" Target="../tags/tag4.xml"/><Relationship Id="rId9" Type="http://schemas.openxmlformats.org/officeDocument/2006/relationships/slideLayout" Target="../slideLayouts/slideLayout12.xml"/><Relationship Id="rId14" Type="http://schemas.microsoft.com/office/2007/relationships/diagramDrawing" Target="../diagrams/drawing1.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1.xml"/><Relationship Id="rId7" Type="http://schemas.openxmlformats.org/officeDocument/2006/relationships/image" Target="../media/image13.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2.xml"/><Relationship Id="rId5" Type="http://schemas.openxmlformats.org/officeDocument/2006/relationships/tags" Target="../tags/tag13.xml"/><Relationship Id="rId4"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NC-MMO-LM-GD@hrsdc-rhdcc.gc.ca" TargetMode="External"/><Relationship Id="rId2" Type="http://schemas.openxmlformats.org/officeDocument/2006/relationships/hyperlink" Target="mailto:NC-LMI-IMT-GD@hrsdc-rhdcc.gc.c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guichetemplois.gc.ca/accuei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uichetemplois.gc.ca/accuei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1660361"/>
            <a:ext cx="4343400" cy="1600000"/>
          </a:xfrm>
        </p:spPr>
        <p:txBody>
          <a:bodyPr/>
          <a:lstStyle/>
          <a:p>
            <a:pPr algn="ctr"/>
            <a:r>
              <a:rPr lang="en-US" sz="2800" dirty="0" smtClean="0"/>
              <a:t>Comment </a:t>
            </a:r>
            <a:r>
              <a:rPr lang="en-US" sz="2800" dirty="0" err="1" smtClean="0"/>
              <a:t>trouver</a:t>
            </a:r>
            <a:r>
              <a:rPr lang="en-US" sz="2800" dirty="0" smtClean="0"/>
              <a:t> de </a:t>
            </a:r>
            <a:r>
              <a:rPr lang="en-US" sz="2800" dirty="0" err="1" smtClean="0"/>
              <a:t>l’information</a:t>
            </a:r>
            <a:r>
              <a:rPr lang="en-US" sz="2800" dirty="0" smtClean="0"/>
              <a:t> sur le </a:t>
            </a:r>
            <a:r>
              <a:rPr lang="en-US" sz="2800" dirty="0" err="1" smtClean="0"/>
              <a:t>marché</a:t>
            </a:r>
            <a:r>
              <a:rPr lang="en-US" sz="2800" dirty="0" smtClean="0"/>
              <a:t> du travail</a:t>
            </a:r>
            <a:endParaRPr lang="en-US" sz="2800" dirty="0"/>
          </a:p>
        </p:txBody>
      </p:sp>
      <p:sp>
        <p:nvSpPr>
          <p:cNvPr id="3" name="Subtitle 2"/>
          <p:cNvSpPr>
            <a:spLocks noGrp="1"/>
          </p:cNvSpPr>
          <p:nvPr>
            <p:ph type="subTitle" idx="1"/>
          </p:nvPr>
        </p:nvSpPr>
        <p:spPr>
          <a:xfrm>
            <a:off x="3429000" y="3260361"/>
            <a:ext cx="4343400" cy="1319134"/>
          </a:xfrm>
        </p:spPr>
        <p:txBody>
          <a:bodyPr>
            <a:normAutofit lnSpcReduction="10000"/>
          </a:bodyPr>
          <a:lstStyle/>
          <a:p>
            <a:r>
              <a:rPr lang="en-US" sz="1400" dirty="0" err="1"/>
              <a:t>Présentation</a:t>
            </a:r>
            <a:r>
              <a:rPr lang="en-US" sz="1400" dirty="0"/>
              <a:t> au RDÉE </a:t>
            </a:r>
            <a:r>
              <a:rPr lang="en-US" sz="1400" dirty="0" smtClean="0"/>
              <a:t>Canada</a:t>
            </a:r>
          </a:p>
          <a:p>
            <a:r>
              <a:rPr lang="en-US" sz="1400" dirty="0" smtClean="0"/>
              <a:t>par Ingrid Ledrou</a:t>
            </a:r>
          </a:p>
          <a:p>
            <a:r>
              <a:rPr lang="en-US" sz="1400" dirty="0" smtClean="0"/>
              <a:t>Division de l ’Information sur le </a:t>
            </a:r>
            <a:r>
              <a:rPr lang="en-US" sz="1400" dirty="0" err="1" smtClean="0"/>
              <a:t>marché</a:t>
            </a:r>
            <a:r>
              <a:rPr lang="en-US" sz="1400" dirty="0" smtClean="0"/>
              <a:t> du travail</a:t>
            </a:r>
          </a:p>
          <a:p>
            <a:r>
              <a:rPr lang="en-US" sz="1400" dirty="0" err="1" smtClean="0"/>
              <a:t>Emploi</a:t>
            </a:r>
            <a:r>
              <a:rPr lang="en-US" sz="1400" dirty="0" smtClean="0"/>
              <a:t> et </a:t>
            </a:r>
            <a:r>
              <a:rPr lang="en-US" sz="1400" dirty="0" err="1" smtClean="0"/>
              <a:t>développement</a:t>
            </a:r>
            <a:r>
              <a:rPr lang="en-US" sz="1400" dirty="0" smtClean="0"/>
              <a:t> social Canada</a:t>
            </a:r>
          </a:p>
          <a:p>
            <a:r>
              <a:rPr lang="en-US" sz="1400" dirty="0" smtClean="0"/>
              <a:t>2 mars 2022</a:t>
            </a:r>
            <a:endParaRPr lang="en-US" sz="1400" dirty="0"/>
          </a:p>
        </p:txBody>
      </p:sp>
    </p:spTree>
    <p:extLst>
      <p:ext uri="{BB962C8B-B14F-4D97-AF65-F5344CB8AC3E}">
        <p14:creationId xmlns:p14="http://schemas.microsoft.com/office/powerpoint/2010/main" val="1686951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E86C063-E22E-2E4C-A523-54089486E38F}" type="slidenum">
              <a:rPr lang="en-US" smtClean="0"/>
              <a:t>10</a:t>
            </a:fld>
            <a:endParaRPr lang="en-US"/>
          </a:p>
        </p:txBody>
      </p:sp>
      <p:pic>
        <p:nvPicPr>
          <p:cNvPr id="3" name="Image 2"/>
          <p:cNvPicPr>
            <a:picLocks noChangeAspect="1"/>
          </p:cNvPicPr>
          <p:nvPr/>
        </p:nvPicPr>
        <p:blipFill>
          <a:blip r:embed="rId2"/>
          <a:stretch>
            <a:fillRect/>
          </a:stretch>
        </p:blipFill>
        <p:spPr>
          <a:xfrm>
            <a:off x="4054839" y="262329"/>
            <a:ext cx="4631961" cy="4249050"/>
          </a:xfrm>
          <a:prstGeom prst="rect">
            <a:avLst/>
          </a:prstGeom>
        </p:spPr>
      </p:pic>
      <p:sp>
        <p:nvSpPr>
          <p:cNvPr id="4" name="ZoneTexte 3"/>
          <p:cNvSpPr txBox="1"/>
          <p:nvPr/>
        </p:nvSpPr>
        <p:spPr>
          <a:xfrm>
            <a:off x="449705" y="629587"/>
            <a:ext cx="3515193" cy="3416320"/>
          </a:xfrm>
          <a:prstGeom prst="rect">
            <a:avLst/>
          </a:prstGeom>
          <a:noFill/>
        </p:spPr>
        <p:txBody>
          <a:bodyPr wrap="square" rtlCol="0">
            <a:spAutoFit/>
          </a:bodyPr>
          <a:lstStyle/>
          <a:p>
            <a:r>
              <a:rPr lang="fr-CA" dirty="0" smtClean="0"/>
              <a:t>Explorer les différentes analyses provinciales et régionales pour comprendre les tendances locales:</a:t>
            </a:r>
          </a:p>
          <a:p>
            <a:endParaRPr lang="fr-CA" dirty="0"/>
          </a:p>
          <a:p>
            <a:pPr marL="285750" indent="-285750">
              <a:buFont typeface="Arial" panose="020B0604020202020204" pitchFamily="34" charset="0"/>
              <a:buChar char="•"/>
            </a:pPr>
            <a:r>
              <a:rPr lang="fr-CA" dirty="0" smtClean="0"/>
              <a:t>Rapport spécial sur la COVID</a:t>
            </a:r>
          </a:p>
          <a:p>
            <a:pPr marL="285750" indent="-285750">
              <a:buFont typeface="Arial" panose="020B0604020202020204" pitchFamily="34" charset="0"/>
              <a:buChar char="•"/>
            </a:pPr>
            <a:r>
              <a:rPr lang="fr-CA" dirty="0" smtClean="0"/>
              <a:t>Nouvelles locales du marché du travail</a:t>
            </a:r>
          </a:p>
          <a:p>
            <a:pPr marL="285750" indent="-285750">
              <a:buFont typeface="Arial" panose="020B0604020202020204" pitchFamily="34" charset="0"/>
              <a:buChar char="•"/>
            </a:pPr>
            <a:r>
              <a:rPr lang="fr-CA" dirty="0" smtClean="0"/>
              <a:t>Bulletins mensuels</a:t>
            </a:r>
          </a:p>
          <a:p>
            <a:pPr marL="285750" indent="-285750">
              <a:buFont typeface="Arial" panose="020B0604020202020204" pitchFamily="34" charset="0"/>
              <a:buChar char="•"/>
            </a:pPr>
            <a:r>
              <a:rPr lang="fr-CA" dirty="0" smtClean="0"/>
              <a:t>Profils sectoriels</a:t>
            </a:r>
          </a:p>
          <a:p>
            <a:pPr marL="285750" indent="-285750">
              <a:buFont typeface="Arial" panose="020B0604020202020204" pitchFamily="34" charset="0"/>
              <a:buChar char="•"/>
            </a:pPr>
            <a:r>
              <a:rPr lang="fr-CA" dirty="0" smtClean="0"/>
              <a:t>Analyses économiques</a:t>
            </a:r>
          </a:p>
          <a:p>
            <a:endParaRPr lang="fr-CA" dirty="0"/>
          </a:p>
        </p:txBody>
      </p:sp>
    </p:spTree>
    <p:extLst>
      <p:ext uri="{BB962C8B-B14F-4D97-AF65-F5344CB8AC3E}">
        <p14:creationId xmlns:p14="http://schemas.microsoft.com/office/powerpoint/2010/main" val="94788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E86C063-E22E-2E4C-A523-54089486E38F}" type="slidenum">
              <a:rPr lang="en-US" smtClean="0"/>
              <a:t>11</a:t>
            </a:fld>
            <a:endParaRPr lang="en-US"/>
          </a:p>
        </p:txBody>
      </p:sp>
      <p:pic>
        <p:nvPicPr>
          <p:cNvPr id="3" name="Image 2"/>
          <p:cNvPicPr>
            <a:picLocks noChangeAspect="1"/>
          </p:cNvPicPr>
          <p:nvPr/>
        </p:nvPicPr>
        <p:blipFill>
          <a:blip r:embed="rId2"/>
          <a:stretch>
            <a:fillRect/>
          </a:stretch>
        </p:blipFill>
        <p:spPr>
          <a:xfrm>
            <a:off x="1806637" y="356841"/>
            <a:ext cx="5875822" cy="4092375"/>
          </a:xfrm>
          <a:prstGeom prst="rect">
            <a:avLst/>
          </a:prstGeom>
        </p:spPr>
      </p:pic>
    </p:spTree>
    <p:extLst>
      <p:ext uri="{BB962C8B-B14F-4D97-AF65-F5344CB8AC3E}">
        <p14:creationId xmlns:p14="http://schemas.microsoft.com/office/powerpoint/2010/main" val="1650029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endParaRPr lang="fr-FR" dirty="0" smtClean="0"/>
          </a:p>
          <a:p>
            <a:pPr marL="0" indent="0">
              <a:buNone/>
            </a:pPr>
            <a:r>
              <a:rPr lang="fr-FR" dirty="0" smtClean="0"/>
              <a:t>LE </a:t>
            </a:r>
            <a:r>
              <a:rPr lang="fr-FR" dirty="0"/>
              <a:t>PROGRAMME DE RECONNAISSANCE DES TITRES DE COMPÉTENCES ÉTRANGERS</a:t>
            </a:r>
            <a:endParaRPr lang="fr-CA" dirty="0"/>
          </a:p>
        </p:txBody>
      </p:sp>
      <p:sp>
        <p:nvSpPr>
          <p:cNvPr id="4" name="Espace réservé du numéro de diapositive 3"/>
          <p:cNvSpPr>
            <a:spLocks noGrp="1"/>
          </p:cNvSpPr>
          <p:nvPr>
            <p:ph type="sldNum" sz="quarter" idx="12"/>
          </p:nvPr>
        </p:nvSpPr>
        <p:spPr/>
        <p:txBody>
          <a:bodyPr/>
          <a:lstStyle/>
          <a:p>
            <a:fld id="{2E86C063-E22E-2E4C-A523-54089486E38F}" type="slidenum">
              <a:rPr lang="en-US" smtClean="0"/>
              <a:t>12</a:t>
            </a:fld>
            <a:endParaRPr lang="en-US"/>
          </a:p>
        </p:txBody>
      </p:sp>
    </p:spTree>
    <p:extLst>
      <p:ext uri="{BB962C8B-B14F-4D97-AF65-F5344CB8AC3E}">
        <p14:creationId xmlns:p14="http://schemas.microsoft.com/office/powerpoint/2010/main" val="3417008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ABCE2B6B-7FFE-FA46-BED3-31567387080B}" type="slidenum">
              <a:rPr lang="en-US" smtClean="0"/>
              <a:pPr/>
              <a:t>13</a:t>
            </a:fld>
            <a:endParaRPr lang="en-US"/>
          </a:p>
        </p:txBody>
      </p:sp>
      <p:graphicFrame>
        <p:nvGraphicFramePr>
          <p:cNvPr id="6" name="Diagram 5"/>
          <p:cNvGraphicFramePr/>
          <p:nvPr>
            <p:custDataLst>
              <p:tags r:id="rId2"/>
            </p:custDataLst>
            <p:extLst>
              <p:ext uri="{D42A27DB-BD31-4B8C-83A1-F6EECF244321}">
                <p14:modId xmlns:p14="http://schemas.microsoft.com/office/powerpoint/2010/main" val="3900182276"/>
              </p:ext>
            </p:extLst>
          </p:nvPr>
        </p:nvGraphicFramePr>
        <p:xfrm>
          <a:off x="4465133" y="1193081"/>
          <a:ext cx="4926974" cy="316201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8" name="TextBox 7"/>
          <p:cNvSpPr txBox="1"/>
          <p:nvPr>
            <p:custDataLst>
              <p:tags r:id="rId3"/>
            </p:custDataLst>
          </p:nvPr>
        </p:nvSpPr>
        <p:spPr>
          <a:xfrm>
            <a:off x="5743201" y="1950371"/>
            <a:ext cx="1194240" cy="584775"/>
          </a:xfrm>
          <a:prstGeom prst="rect">
            <a:avLst/>
          </a:prstGeom>
          <a:noFill/>
        </p:spPr>
        <p:txBody>
          <a:bodyPr wrap="square" rtlCol="0">
            <a:spAutoFit/>
          </a:bodyPr>
          <a:lstStyle/>
          <a:p>
            <a:pPr algn="ctr"/>
            <a:r>
              <a:rPr lang="fr-CA" sz="800" b="1" u="sng" dirty="0">
                <a:solidFill>
                  <a:schemeClr val="tx2"/>
                </a:solidFill>
              </a:rPr>
              <a:t>1. Systèmes de reconnaissance des titres de compétences</a:t>
            </a:r>
            <a:endParaRPr lang="en-CA" sz="800" b="1" u="sng" dirty="0">
              <a:solidFill>
                <a:schemeClr val="tx2"/>
              </a:solidFill>
            </a:endParaRPr>
          </a:p>
        </p:txBody>
      </p:sp>
      <p:pic>
        <p:nvPicPr>
          <p:cNvPr id="12" name="Picture 11" descr="Lawyer-to-Partner Gearing or Leverage. Yes or No? - Edge ..."/>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5705759" y="2371344"/>
            <a:ext cx="634562" cy="716211"/>
          </a:xfrm>
          <a:prstGeom prst="rect">
            <a:avLst/>
          </a:prstGeom>
        </p:spPr>
      </p:pic>
      <p:sp>
        <p:nvSpPr>
          <p:cNvPr id="13" name="TextBox 12"/>
          <p:cNvSpPr txBox="1"/>
          <p:nvPr>
            <p:custDataLst>
              <p:tags r:id="rId5"/>
            </p:custDataLst>
          </p:nvPr>
        </p:nvSpPr>
        <p:spPr>
          <a:xfrm>
            <a:off x="6818959" y="1934151"/>
            <a:ext cx="1183976" cy="338554"/>
          </a:xfrm>
          <a:prstGeom prst="rect">
            <a:avLst/>
          </a:prstGeom>
          <a:noFill/>
        </p:spPr>
        <p:txBody>
          <a:bodyPr wrap="square" rtlCol="0">
            <a:spAutoFit/>
          </a:bodyPr>
          <a:lstStyle/>
          <a:p>
            <a:pPr algn="ctr"/>
            <a:r>
              <a:rPr lang="fr-CA" sz="800" b="1" u="sng" dirty="0">
                <a:solidFill>
                  <a:schemeClr val="tx2"/>
                </a:solidFill>
              </a:rPr>
              <a:t>2. Prêts pour la RTCE</a:t>
            </a:r>
            <a:endParaRPr lang="en-CA" sz="800" b="1" u="sng" dirty="0">
              <a:solidFill>
                <a:schemeClr val="tx2"/>
              </a:solidFill>
            </a:endParaRPr>
          </a:p>
        </p:txBody>
      </p:sp>
      <p:pic>
        <p:nvPicPr>
          <p:cNvPr id="15" name="Picture 14" descr="Questione della decisione: Gli uomini più ricchi del mondo ..."/>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rot="1564822">
            <a:off x="7317340" y="2318231"/>
            <a:ext cx="729364" cy="726122"/>
          </a:xfrm>
          <a:prstGeom prst="ellipse">
            <a:avLst/>
          </a:prstGeom>
          <a:noFill/>
          <a:ln w="63500" cap="rnd">
            <a:solidFill>
              <a:schemeClr val="tx2">
                <a:lumMod val="20000"/>
                <a:lumOff val="8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Box 15"/>
          <p:cNvSpPr txBox="1"/>
          <p:nvPr>
            <p:custDataLst>
              <p:tags r:id="rId7"/>
            </p:custDataLst>
          </p:nvPr>
        </p:nvSpPr>
        <p:spPr>
          <a:xfrm>
            <a:off x="5796626" y="3383311"/>
            <a:ext cx="1185161" cy="338554"/>
          </a:xfrm>
          <a:prstGeom prst="rect">
            <a:avLst/>
          </a:prstGeom>
          <a:noFill/>
        </p:spPr>
        <p:txBody>
          <a:bodyPr wrap="square" rtlCol="0">
            <a:spAutoFit/>
          </a:bodyPr>
          <a:lstStyle/>
          <a:p>
            <a:pPr algn="ctr"/>
            <a:r>
              <a:rPr lang="fr-CA" sz="800" b="1" u="sng" dirty="0">
                <a:solidFill>
                  <a:schemeClr val="tx2"/>
                </a:solidFill>
              </a:rPr>
              <a:t>3. Mesures d’aide à l’emploi</a:t>
            </a:r>
          </a:p>
        </p:txBody>
      </p:sp>
      <p:pic>
        <p:nvPicPr>
          <p:cNvPr id="22" name="Picture 21" descr="Customer PNG Transparent Images | PNG All"/>
          <p:cNvPicPr>
            <a:picLocks noChangeAspect="1"/>
          </p:cNvPicPr>
          <p:nvPr>
            <p:custDataLst>
              <p:tags r:id="rId8"/>
            </p:custDataLst>
          </p:nvPr>
        </p:nvPicPr>
        <p:blipFill>
          <a:blip r:embed="rId17">
            <a:extLst>
              <a:ext uri="{28A0092B-C50C-407E-A947-70E740481C1C}">
                <a14:useLocalDpi xmlns:a14="http://schemas.microsoft.com/office/drawing/2010/main" val="0"/>
              </a:ext>
            </a:extLst>
          </a:blip>
          <a:stretch>
            <a:fillRect/>
          </a:stretch>
        </p:blipFill>
        <p:spPr>
          <a:xfrm>
            <a:off x="6881287" y="3062591"/>
            <a:ext cx="874770" cy="874770"/>
          </a:xfrm>
          <a:prstGeom prst="rect">
            <a:avLst/>
          </a:prstGeom>
        </p:spPr>
      </p:pic>
      <p:sp>
        <p:nvSpPr>
          <p:cNvPr id="4" name="Rectangle 3"/>
          <p:cNvSpPr/>
          <p:nvPr/>
        </p:nvSpPr>
        <p:spPr>
          <a:xfrm>
            <a:off x="605893" y="1271277"/>
            <a:ext cx="4215398" cy="2031325"/>
          </a:xfrm>
          <a:prstGeom prst="rect">
            <a:avLst/>
          </a:prstGeom>
        </p:spPr>
        <p:txBody>
          <a:bodyPr wrap="square">
            <a:spAutoFit/>
          </a:bodyPr>
          <a:lstStyle/>
          <a:p>
            <a:r>
              <a:rPr lang="fr-CA" b="1" u="sng" dirty="0" smtClean="0"/>
              <a:t>Objectif</a:t>
            </a:r>
            <a:r>
              <a:rPr lang="fr-CA" b="1" dirty="0" smtClean="0"/>
              <a:t> : </a:t>
            </a:r>
          </a:p>
          <a:p>
            <a:r>
              <a:rPr lang="fr-CA" dirty="0" smtClean="0"/>
              <a:t>Faciliter </a:t>
            </a:r>
            <a:r>
              <a:rPr lang="fr-CA" dirty="0"/>
              <a:t>l’intégration des nouveaux arrivants </a:t>
            </a:r>
            <a:r>
              <a:rPr lang="fr-CA" u="sng" dirty="0"/>
              <a:t>qualifiés</a:t>
            </a:r>
            <a:r>
              <a:rPr lang="fr-CA" dirty="0"/>
              <a:t> au marché du travail.</a:t>
            </a:r>
          </a:p>
          <a:p>
            <a:endParaRPr lang="en-CA" dirty="0"/>
          </a:p>
          <a:p>
            <a:r>
              <a:rPr lang="fr-CA" dirty="0"/>
              <a:t>Le PRTCE appuie les nouveaux arrivants </a:t>
            </a:r>
            <a:r>
              <a:rPr lang="fr-CA" u="sng" dirty="0"/>
              <a:t>qualifiés</a:t>
            </a:r>
            <a:r>
              <a:rPr lang="fr-CA" dirty="0"/>
              <a:t> par le truchement de trois volets </a:t>
            </a:r>
            <a:endParaRPr lang="en-CA" dirty="0"/>
          </a:p>
        </p:txBody>
      </p:sp>
      <p:sp>
        <p:nvSpPr>
          <p:cNvPr id="14" name="Rectangle 13"/>
          <p:cNvSpPr/>
          <p:nvPr/>
        </p:nvSpPr>
        <p:spPr>
          <a:xfrm>
            <a:off x="0" y="691601"/>
            <a:ext cx="9144000" cy="347633"/>
          </a:xfrm>
          <a:prstGeom prst="rect">
            <a:avLst/>
          </a:prstGeom>
          <a:solidFill>
            <a:srgbClr val="A2D7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7" name="Title 1"/>
          <p:cNvSpPr txBox="1">
            <a:spLocks/>
          </p:cNvSpPr>
          <p:nvPr/>
        </p:nvSpPr>
        <p:spPr>
          <a:xfrm>
            <a:off x="457200" y="659222"/>
            <a:ext cx="8229600" cy="412392"/>
          </a:xfrm>
          <a:prstGeom prst="rect">
            <a:avLst/>
          </a:prstGeom>
        </p:spPr>
        <p:txBody>
          <a:bodyPr vert="horz" lIns="91440" tIns="45720" rIns="91440" bIns="45720" rtlCol="0" anchor="ctr">
            <a:normAutofit fontScale="62500" lnSpcReduction="20000"/>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fr-FR" sz="2000" dirty="0"/>
              <a:t>LE PROGRAMME DE RECONNAISSANCE DES TITRES DE COMPÉTENCES ÉTRANGERS (PRTCE)</a:t>
            </a:r>
          </a:p>
        </p:txBody>
      </p:sp>
    </p:spTree>
    <p:extLst>
      <p:ext uri="{BB962C8B-B14F-4D97-AF65-F5344CB8AC3E}">
        <p14:creationId xmlns:p14="http://schemas.microsoft.com/office/powerpoint/2010/main" val="389885369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1601"/>
            <a:ext cx="9144000" cy="347633"/>
          </a:xfrm>
          <a:prstGeom prst="rect">
            <a:avLst/>
          </a:prstGeom>
          <a:solidFill>
            <a:srgbClr val="A2D7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Title 1"/>
          <p:cNvSpPr txBox="1">
            <a:spLocks/>
          </p:cNvSpPr>
          <p:nvPr/>
        </p:nvSpPr>
        <p:spPr>
          <a:xfrm>
            <a:off x="457200" y="659222"/>
            <a:ext cx="8229600" cy="41239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fr-FR" sz="2000" dirty="0" smtClean="0"/>
              <a:t>1. Systèmes </a:t>
            </a:r>
            <a:r>
              <a:rPr lang="fr-FR" sz="2000" dirty="0"/>
              <a:t>de reconnaissance des titres de compétences </a:t>
            </a:r>
            <a:endParaRPr lang="en-US" sz="2000" dirty="0"/>
          </a:p>
        </p:txBody>
      </p:sp>
      <p:sp>
        <p:nvSpPr>
          <p:cNvPr id="4" name="Rectangle 3"/>
          <p:cNvSpPr/>
          <p:nvPr/>
        </p:nvSpPr>
        <p:spPr>
          <a:xfrm>
            <a:off x="711926" y="1362823"/>
            <a:ext cx="7720148" cy="523220"/>
          </a:xfrm>
          <a:prstGeom prst="rect">
            <a:avLst/>
          </a:prstGeom>
        </p:spPr>
        <p:txBody>
          <a:bodyPr wrap="square">
            <a:spAutoFit/>
          </a:bodyPr>
          <a:lstStyle/>
          <a:p>
            <a:pPr>
              <a:spcBef>
                <a:spcPts val="1200"/>
              </a:spcBef>
              <a:spcAft>
                <a:spcPts val="600"/>
              </a:spcAft>
            </a:pPr>
            <a:r>
              <a:rPr lang="fr-CA" sz="1400" dirty="0"/>
              <a:t>Octroyer du financement aux </a:t>
            </a:r>
            <a:r>
              <a:rPr lang="fr-CA" sz="1400" b="1" dirty="0"/>
              <a:t>provinces</a:t>
            </a:r>
            <a:r>
              <a:rPr lang="fr-CA" sz="1400" dirty="0"/>
              <a:t> et </a:t>
            </a:r>
            <a:r>
              <a:rPr lang="fr-CA" sz="1400" b="1" dirty="0"/>
              <a:t>territoires</a:t>
            </a:r>
            <a:r>
              <a:rPr lang="fr-CA" sz="1400" dirty="0"/>
              <a:t> et aux </a:t>
            </a:r>
            <a:r>
              <a:rPr lang="fr-CA" sz="1400" b="1" dirty="0"/>
              <a:t>organismes de réglementation </a:t>
            </a:r>
            <a:r>
              <a:rPr lang="fr-CA" sz="1400" dirty="0"/>
              <a:t>pour des projets visant </a:t>
            </a:r>
            <a:r>
              <a:rPr lang="fr-CA" sz="1400" b="1" dirty="0"/>
              <a:t>à simplifier et à harmoniser </a:t>
            </a:r>
            <a:r>
              <a:rPr lang="fr-CA" sz="1400" dirty="0"/>
              <a:t>les processus de RTCE </a:t>
            </a:r>
          </a:p>
        </p:txBody>
      </p:sp>
      <p:sp>
        <p:nvSpPr>
          <p:cNvPr id="18" name="Rounded Rectangle 17"/>
          <p:cNvSpPr/>
          <p:nvPr>
            <p:custDataLst>
              <p:tags r:id="rId1"/>
            </p:custDataLst>
          </p:nvPr>
        </p:nvSpPr>
        <p:spPr>
          <a:xfrm>
            <a:off x="711926" y="1267096"/>
            <a:ext cx="7596051" cy="803367"/>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Rectangle 18"/>
          <p:cNvSpPr/>
          <p:nvPr>
            <p:custDataLst>
              <p:tags r:id="rId2"/>
            </p:custDataLst>
          </p:nvPr>
        </p:nvSpPr>
        <p:spPr>
          <a:xfrm>
            <a:off x="2070462" y="2433518"/>
            <a:ext cx="4878977" cy="1977464"/>
          </a:xfrm>
          <a:prstGeom prst="rect">
            <a:avLst/>
          </a:prstGeom>
        </p:spPr>
        <p:txBody>
          <a:bodyPr wrap="square">
            <a:spAutoFit/>
          </a:bodyPr>
          <a:lstStyle/>
          <a:p>
            <a:pPr algn="ctr">
              <a:spcBef>
                <a:spcPts val="600"/>
              </a:spcBef>
              <a:spcAft>
                <a:spcPts val="600"/>
              </a:spcAft>
            </a:pPr>
            <a:r>
              <a:rPr lang="fr-CA" sz="1100" u="sng" dirty="0" smtClean="0"/>
              <a:t>EXEMPLE:  </a:t>
            </a:r>
            <a:r>
              <a:rPr lang="fr-CA" sz="1100" b="1" u="sng" dirty="0" smtClean="0"/>
              <a:t>ARCHITECTES</a:t>
            </a:r>
            <a:endParaRPr lang="en-CA" sz="1100" b="1" u="sng" dirty="0" smtClean="0"/>
          </a:p>
          <a:p>
            <a:pPr>
              <a:spcAft>
                <a:spcPts val="300"/>
              </a:spcAft>
            </a:pPr>
            <a:r>
              <a:rPr lang="fr-CA" sz="1100" dirty="0" smtClean="0"/>
              <a:t>Financement pour </a:t>
            </a:r>
            <a:r>
              <a:rPr lang="fr-CA" sz="1100" b="1" dirty="0" smtClean="0"/>
              <a:t>rationaliser</a:t>
            </a:r>
            <a:r>
              <a:rPr lang="fr-CA" sz="1100" dirty="0" smtClean="0"/>
              <a:t> le processus de RTCE:</a:t>
            </a:r>
          </a:p>
          <a:p>
            <a:pPr marL="171450" indent="-171450">
              <a:spcAft>
                <a:spcPts val="300"/>
              </a:spcAft>
              <a:buFont typeface="Arial" panose="020B0604020202020204" pitchFamily="34" charset="0"/>
              <a:buChar char="•"/>
            </a:pPr>
            <a:r>
              <a:rPr lang="fr-CA" sz="1100" dirty="0" smtClean="0"/>
              <a:t>Élaborer le programme « </a:t>
            </a:r>
            <a:r>
              <a:rPr lang="fr-CA" sz="1100" b="1" dirty="0" smtClean="0"/>
              <a:t>Architectes de l’étranger ayant une vaste expérience »:</a:t>
            </a:r>
          </a:p>
          <a:p>
            <a:pPr marL="628650" lvl="1" indent="-171450">
              <a:spcAft>
                <a:spcPts val="300"/>
              </a:spcAft>
              <a:buFont typeface="Wingdings" panose="05000000000000000000" pitchFamily="2" charset="2"/>
              <a:buChar char="Ø"/>
            </a:pPr>
            <a:r>
              <a:rPr lang="fr-CA" sz="1100" dirty="0" smtClean="0"/>
              <a:t>Les candidats au programme se soumettent à une </a:t>
            </a:r>
            <a:r>
              <a:rPr lang="fr-CA" sz="1100" b="1" dirty="0" smtClean="0"/>
              <a:t>autoévaluation en ligne</a:t>
            </a:r>
            <a:r>
              <a:rPr lang="fr-CA" sz="1100" dirty="0" smtClean="0"/>
              <a:t>, à un </a:t>
            </a:r>
            <a:r>
              <a:rPr lang="fr-CA" sz="1100" b="1" dirty="0" smtClean="0"/>
              <a:t>examen par un comité </a:t>
            </a:r>
            <a:r>
              <a:rPr lang="fr-CA" sz="1100" dirty="0" smtClean="0"/>
              <a:t>et à une </a:t>
            </a:r>
            <a:r>
              <a:rPr lang="fr-CA" sz="1100" b="1" dirty="0" smtClean="0"/>
              <a:t>entrevue </a:t>
            </a:r>
            <a:r>
              <a:rPr lang="fr-CA" sz="1100" dirty="0" smtClean="0"/>
              <a:t>avec des architectes diplômés.</a:t>
            </a:r>
            <a:endParaRPr lang="fr-CA" sz="1100" dirty="0"/>
          </a:p>
          <a:p>
            <a:pPr marL="628650" lvl="1" indent="-171450">
              <a:buFont typeface="Wingdings" panose="05000000000000000000" pitchFamily="2" charset="2"/>
              <a:buChar char="Ø"/>
            </a:pPr>
            <a:r>
              <a:rPr lang="fr-CA" sz="1100" dirty="0" smtClean="0"/>
              <a:t>Le programme a </a:t>
            </a:r>
            <a:r>
              <a:rPr lang="fr-CA" sz="1100" b="1" dirty="0" smtClean="0"/>
              <a:t>réduit le délai </a:t>
            </a:r>
            <a:r>
              <a:rPr lang="fr-CA" sz="1100" dirty="0" smtClean="0"/>
              <a:t>d’obtention d’une licence canadienne (soit environ 12 mois au lieu de plusieurs années) et a </a:t>
            </a:r>
            <a:r>
              <a:rPr lang="fr-CA" sz="1100" b="1" dirty="0" smtClean="0"/>
              <a:t>harmonisé</a:t>
            </a:r>
            <a:r>
              <a:rPr lang="fr-CA" sz="1100" dirty="0" smtClean="0"/>
              <a:t> l’approche à l’échelle du pays.</a:t>
            </a:r>
            <a:endParaRPr lang="en-CA" sz="1100" dirty="0"/>
          </a:p>
        </p:txBody>
      </p:sp>
      <p:pic>
        <p:nvPicPr>
          <p:cNvPr id="20" name="Picture 19"/>
          <p:cNvPicPr>
            <a:picLocks noChangeAspect="1"/>
          </p:cNvPicPr>
          <p:nvPr>
            <p:custDataLst>
              <p:tags r:id="rId3"/>
            </p:custDataLst>
          </p:nvPr>
        </p:nvPicPr>
        <p:blipFill>
          <a:blip r:embed="rId7"/>
          <a:stretch>
            <a:fillRect/>
          </a:stretch>
        </p:blipFill>
        <p:spPr>
          <a:xfrm>
            <a:off x="457200" y="2640441"/>
            <a:ext cx="1579176" cy="1563618"/>
          </a:xfrm>
          <a:prstGeom prst="rect">
            <a:avLst/>
          </a:prstGeom>
        </p:spPr>
      </p:pic>
      <p:pic>
        <p:nvPicPr>
          <p:cNvPr id="21" name="Picture 20"/>
          <p:cNvPicPr>
            <a:picLocks noChangeAspect="1"/>
          </p:cNvPicPr>
          <p:nvPr>
            <p:custDataLst>
              <p:tags r:id="rId4"/>
            </p:custDataLst>
          </p:nvPr>
        </p:nvPicPr>
        <p:blipFill>
          <a:blip r:embed="rId8"/>
          <a:stretch>
            <a:fillRect/>
          </a:stretch>
        </p:blipFill>
        <p:spPr>
          <a:xfrm>
            <a:off x="6949439" y="2937283"/>
            <a:ext cx="1598724" cy="588465"/>
          </a:xfrm>
          <a:prstGeom prst="rect">
            <a:avLst/>
          </a:prstGeom>
          <a:ln>
            <a:solidFill>
              <a:schemeClr val="tx1">
                <a:lumMod val="50000"/>
                <a:lumOff val="50000"/>
              </a:schemeClr>
            </a:solidFill>
          </a:ln>
        </p:spPr>
      </p:pic>
      <p:cxnSp>
        <p:nvCxnSpPr>
          <p:cNvPr id="22" name="Straight Connector 21"/>
          <p:cNvCxnSpPr/>
          <p:nvPr>
            <p:custDataLst>
              <p:tags r:id="rId5"/>
            </p:custDataLst>
          </p:nvPr>
        </p:nvCxnSpPr>
        <p:spPr>
          <a:xfrm>
            <a:off x="245447" y="2305603"/>
            <a:ext cx="8653105" cy="125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2E86C063-E22E-2E4C-A523-54089486E38F}" type="slidenum">
              <a:rPr lang="en-US" smtClean="0"/>
              <a:t>14</a:t>
            </a:fld>
            <a:endParaRPr lang="en-US"/>
          </a:p>
        </p:txBody>
      </p:sp>
    </p:spTree>
    <p:extLst>
      <p:ext uri="{BB962C8B-B14F-4D97-AF65-F5344CB8AC3E}">
        <p14:creationId xmlns:p14="http://schemas.microsoft.com/office/powerpoint/2010/main" val="3717414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1601"/>
            <a:ext cx="9144000" cy="347633"/>
          </a:xfrm>
          <a:prstGeom prst="rect">
            <a:avLst/>
          </a:prstGeom>
          <a:solidFill>
            <a:srgbClr val="A2D7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Title 1"/>
          <p:cNvSpPr txBox="1">
            <a:spLocks/>
          </p:cNvSpPr>
          <p:nvPr/>
        </p:nvSpPr>
        <p:spPr>
          <a:xfrm>
            <a:off x="457200" y="659222"/>
            <a:ext cx="8229600" cy="41239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fr-FR" sz="2000" dirty="0" smtClean="0"/>
              <a:t>2. Prêts </a:t>
            </a:r>
            <a:r>
              <a:rPr lang="fr-FR" sz="2000" dirty="0"/>
              <a:t>pour la RTCE</a:t>
            </a:r>
          </a:p>
        </p:txBody>
      </p:sp>
      <p:sp>
        <p:nvSpPr>
          <p:cNvPr id="4" name="Rectangle 3"/>
          <p:cNvSpPr/>
          <p:nvPr/>
        </p:nvSpPr>
        <p:spPr>
          <a:xfrm>
            <a:off x="952112" y="1251788"/>
            <a:ext cx="7596051" cy="861774"/>
          </a:xfrm>
          <a:prstGeom prst="rect">
            <a:avLst/>
          </a:prstGeom>
        </p:spPr>
        <p:txBody>
          <a:bodyPr wrap="square">
            <a:spAutoFit/>
          </a:bodyPr>
          <a:lstStyle/>
          <a:p>
            <a:pPr marL="285750" indent="-285750">
              <a:spcAft>
                <a:spcPts val="1200"/>
              </a:spcAft>
              <a:buClr>
                <a:schemeClr val="tx2"/>
              </a:buClr>
              <a:buFont typeface="Wingdings" panose="05000000000000000000" pitchFamily="2" charset="2"/>
              <a:buChar char="Ø"/>
            </a:pPr>
            <a:r>
              <a:rPr lang="fr-CA" sz="1000" dirty="0"/>
              <a:t>Aider 2 000 nouveaux arrivants qualifiés chaque année à </a:t>
            </a:r>
            <a:r>
              <a:rPr lang="fr-CA" sz="1000" b="1" dirty="0"/>
              <a:t>assumer les coûts </a:t>
            </a:r>
            <a:r>
              <a:rPr lang="fr-CA" sz="1000" dirty="0"/>
              <a:t>liés à la reconnaissance de leurs titres de compétences (p. ex. les dépenses liées aux examens, à la formation, au déplacement et au perfectionnement des compétences) et/ou à </a:t>
            </a:r>
            <a:r>
              <a:rPr lang="fr-CA" sz="1000" b="1" dirty="0"/>
              <a:t>s’orienter dans les processus de </a:t>
            </a:r>
            <a:r>
              <a:rPr lang="fr-CA" sz="1000" b="1" dirty="0" smtClean="0"/>
              <a:t>reconnaissance</a:t>
            </a:r>
            <a:r>
              <a:rPr lang="fr-CA" sz="1000" dirty="0" smtClean="0"/>
              <a:t>.</a:t>
            </a:r>
          </a:p>
          <a:p>
            <a:pPr marL="285750" indent="-285750">
              <a:spcAft>
                <a:spcPts val="1200"/>
              </a:spcAft>
              <a:buClr>
                <a:schemeClr val="tx2"/>
              </a:buClr>
              <a:buFont typeface="Wingdings" panose="05000000000000000000" pitchFamily="2" charset="2"/>
              <a:buChar char="Ø"/>
            </a:pPr>
            <a:r>
              <a:rPr lang="fr-CA" sz="1000" dirty="0" smtClean="0"/>
              <a:t>Aider </a:t>
            </a:r>
            <a:r>
              <a:rPr lang="fr-CA" sz="1000" dirty="0"/>
              <a:t>les nouveaux arrivants à établir leurs </a:t>
            </a:r>
            <a:r>
              <a:rPr lang="fr-CA" sz="1000" b="1" dirty="0"/>
              <a:t>antécédents en matière de crédit</a:t>
            </a:r>
            <a:r>
              <a:rPr lang="fr-CA" sz="1000" dirty="0"/>
              <a:t>.</a:t>
            </a:r>
            <a:endParaRPr lang="en-CA" sz="1000" dirty="0"/>
          </a:p>
        </p:txBody>
      </p:sp>
      <p:sp>
        <p:nvSpPr>
          <p:cNvPr id="18" name="Rounded Rectangle 17"/>
          <p:cNvSpPr/>
          <p:nvPr>
            <p:custDataLst>
              <p:tags r:id="rId1"/>
            </p:custDataLst>
          </p:nvPr>
        </p:nvSpPr>
        <p:spPr>
          <a:xfrm>
            <a:off x="773973" y="1221095"/>
            <a:ext cx="7596051" cy="923160"/>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27" name="Straight Arrow Connector 26"/>
          <p:cNvCxnSpPr/>
          <p:nvPr/>
        </p:nvCxnSpPr>
        <p:spPr>
          <a:xfrm>
            <a:off x="4238898" y="2699319"/>
            <a:ext cx="0" cy="1042851"/>
          </a:xfrm>
          <a:prstGeom prst="straightConnector1">
            <a:avLst/>
          </a:prstGeom>
          <a:solidFill>
            <a:schemeClr val="bg1"/>
          </a:solidFill>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32" idx="2"/>
            <a:endCxn id="35" idx="3"/>
          </p:cNvCxnSpPr>
          <p:nvPr/>
        </p:nvCxnSpPr>
        <p:spPr>
          <a:xfrm rot="5400000">
            <a:off x="5707682" y="1940910"/>
            <a:ext cx="1375016" cy="3094243"/>
          </a:xfrm>
          <a:prstGeom prst="curvedConnector2">
            <a:avLst/>
          </a:prstGeom>
          <a:solidFill>
            <a:schemeClr val="bg1"/>
          </a:solidFill>
          <a:ln w="38100">
            <a:solidFill>
              <a:schemeClr val="accent5">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31" idx="3"/>
            <a:endCxn id="32" idx="1"/>
          </p:cNvCxnSpPr>
          <p:nvPr/>
        </p:nvCxnSpPr>
        <p:spPr>
          <a:xfrm flipV="1">
            <a:off x="4848068" y="2612501"/>
            <a:ext cx="2485073" cy="18343"/>
          </a:xfrm>
          <a:prstGeom prst="straightConnector1">
            <a:avLst/>
          </a:prstGeom>
          <a:solidFill>
            <a:schemeClr val="bg1"/>
          </a:solidFill>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7333141" y="2424479"/>
            <a:ext cx="1218340" cy="376044"/>
          </a:xfrm>
          <a:prstGeom prst="roundRect">
            <a:avLst/>
          </a:prstGeom>
          <a:solidFill>
            <a:srgbClr val="A2D7DD"/>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CA" sz="700" b="1" dirty="0" smtClean="0">
                <a:solidFill>
                  <a:schemeClr val="tx1"/>
                </a:solidFill>
              </a:rPr>
              <a:t>Institution financière</a:t>
            </a:r>
          </a:p>
        </p:txBody>
      </p:sp>
      <p:sp>
        <p:nvSpPr>
          <p:cNvPr id="34" name="Rectangle 33"/>
          <p:cNvSpPr/>
          <p:nvPr/>
        </p:nvSpPr>
        <p:spPr>
          <a:xfrm>
            <a:off x="5222145" y="2506193"/>
            <a:ext cx="1709192" cy="269304"/>
          </a:xfrm>
          <a:prstGeom prst="rect">
            <a:avLst/>
          </a:prstGeom>
          <a:solidFill>
            <a:schemeClr val="bg1"/>
          </a:solidFill>
        </p:spPr>
        <p:txBody>
          <a:bodyPr wrap="square" tIns="0" bIns="0" anchor="ctr" anchorCtr="0">
            <a:spAutoFit/>
          </a:bodyPr>
          <a:lstStyle/>
          <a:p>
            <a:pPr>
              <a:spcAft>
                <a:spcPts val="300"/>
              </a:spcAft>
            </a:pPr>
            <a:r>
              <a:rPr lang="fr-CA" sz="500" b="1" dirty="0" smtClean="0"/>
              <a:t>Collabore avec institution financière</a:t>
            </a:r>
            <a:endParaRPr lang="en-CA" sz="500" b="1" dirty="0" smtClean="0"/>
          </a:p>
          <a:p>
            <a:pPr marL="144000" indent="-144000">
              <a:spcAft>
                <a:spcPts val="300"/>
              </a:spcAft>
              <a:buFont typeface="Arial" panose="020B0604020202020204" pitchFamily="34" charset="0"/>
              <a:buChar char="•"/>
            </a:pPr>
            <a:r>
              <a:rPr lang="fr-CA" sz="500" dirty="0" smtClean="0"/>
              <a:t>Recommande de nouveaux arrivants pour les prêts</a:t>
            </a:r>
          </a:p>
        </p:txBody>
      </p:sp>
      <p:pic>
        <p:nvPicPr>
          <p:cNvPr id="3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09515" y="3775102"/>
            <a:ext cx="1238553" cy="800873"/>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a:xfrm>
            <a:off x="3298807" y="2998588"/>
            <a:ext cx="1936816" cy="477054"/>
          </a:xfrm>
          <a:prstGeom prst="rect">
            <a:avLst/>
          </a:prstGeom>
          <a:solidFill>
            <a:schemeClr val="bg1"/>
          </a:solidFill>
        </p:spPr>
        <p:txBody>
          <a:bodyPr wrap="square" anchor="ctr" anchorCtr="0">
            <a:spAutoFit/>
          </a:bodyPr>
          <a:lstStyle/>
          <a:p>
            <a:pPr algn="ctr">
              <a:spcAft>
                <a:spcPts val="300"/>
              </a:spcAft>
            </a:pPr>
            <a:r>
              <a:rPr lang="fr-CA" sz="500" b="1" dirty="0" smtClean="0"/>
              <a:t>Services de soutien</a:t>
            </a:r>
          </a:p>
          <a:p>
            <a:pPr marL="144000" indent="-144000">
              <a:spcAft>
                <a:spcPts val="300"/>
              </a:spcAft>
              <a:buFont typeface="Arial" panose="020B0604020202020204" pitchFamily="34" charset="0"/>
              <a:buChar char="•"/>
            </a:pPr>
            <a:r>
              <a:rPr lang="fr-CA" sz="500" dirty="0" smtClean="0"/>
              <a:t>Sélection des participants</a:t>
            </a:r>
          </a:p>
          <a:p>
            <a:pPr marL="144000" indent="-144000">
              <a:spcAft>
                <a:spcPts val="300"/>
              </a:spcAft>
              <a:buFont typeface="Arial" panose="020B0604020202020204" pitchFamily="34" charset="0"/>
              <a:buChar char="•"/>
            </a:pPr>
            <a:r>
              <a:rPr lang="fr-CA" sz="500" dirty="0"/>
              <a:t>C</a:t>
            </a:r>
            <a:r>
              <a:rPr lang="fr-CA" sz="500" dirty="0" smtClean="0"/>
              <a:t>onseils sur le processus de RTCE, les carrières alternatives et la gestion des finances personnelles</a:t>
            </a:r>
          </a:p>
        </p:txBody>
      </p:sp>
      <p:sp>
        <p:nvSpPr>
          <p:cNvPr id="37" name="Rectangle 36"/>
          <p:cNvSpPr/>
          <p:nvPr/>
        </p:nvSpPr>
        <p:spPr>
          <a:xfrm>
            <a:off x="6014765" y="3731064"/>
            <a:ext cx="1052241" cy="311230"/>
          </a:xfrm>
          <a:prstGeom prst="rect">
            <a:avLst/>
          </a:prstGeom>
          <a:solidFill>
            <a:schemeClr val="bg1"/>
          </a:solidFill>
        </p:spPr>
        <p:txBody>
          <a:bodyPr wrap="square" bIns="72000" anchor="ctr" anchorCtr="0">
            <a:spAutoFit/>
          </a:bodyPr>
          <a:lstStyle/>
          <a:p>
            <a:pPr>
              <a:spcAft>
                <a:spcPts val="300"/>
              </a:spcAft>
            </a:pPr>
            <a:r>
              <a:rPr lang="fr-CA" sz="500" b="1" dirty="0" smtClean="0"/>
              <a:t>Prêts et remboursement</a:t>
            </a:r>
          </a:p>
          <a:p>
            <a:pPr marL="144000" indent="-144000">
              <a:spcAft>
                <a:spcPts val="300"/>
              </a:spcAft>
              <a:buFont typeface="Arial" panose="020B0604020202020204" pitchFamily="34" charset="0"/>
              <a:buChar char="•"/>
            </a:pPr>
            <a:r>
              <a:rPr lang="fr-CA" sz="500" dirty="0" smtClean="0"/>
              <a:t>Prêt maximal de 15 000 $</a:t>
            </a:r>
          </a:p>
        </p:txBody>
      </p:sp>
      <p:cxnSp>
        <p:nvCxnSpPr>
          <p:cNvPr id="38" name="Straight Arrow Connector 37"/>
          <p:cNvCxnSpPr/>
          <p:nvPr/>
        </p:nvCxnSpPr>
        <p:spPr>
          <a:xfrm flipV="1">
            <a:off x="887836" y="2622311"/>
            <a:ext cx="2747338" cy="233"/>
          </a:xfrm>
          <a:prstGeom prst="straightConnector1">
            <a:avLst/>
          </a:prstGeom>
          <a:solidFill>
            <a:schemeClr val="bg1"/>
          </a:solidFill>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57200" y="2428693"/>
            <a:ext cx="1218340" cy="376846"/>
          </a:xfrm>
          <a:prstGeom prst="roundRect">
            <a:avLst/>
          </a:prstGeom>
          <a:solidFill>
            <a:srgbClr val="A2D7DD"/>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CA" sz="700" b="1" dirty="0" smtClean="0">
                <a:solidFill>
                  <a:schemeClr val="tx1"/>
                </a:solidFill>
              </a:rPr>
              <a:t>EDSC  </a:t>
            </a:r>
          </a:p>
        </p:txBody>
      </p:sp>
      <p:sp>
        <p:nvSpPr>
          <p:cNvPr id="31" name="Rounded Rectangle 30"/>
          <p:cNvSpPr/>
          <p:nvPr/>
        </p:nvSpPr>
        <p:spPr>
          <a:xfrm>
            <a:off x="3629728" y="2428693"/>
            <a:ext cx="1218340" cy="404302"/>
          </a:xfrm>
          <a:prstGeom prst="roundRect">
            <a:avLst/>
          </a:prstGeom>
          <a:solidFill>
            <a:srgbClr val="A2D7DD"/>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CA" sz="700" b="1" dirty="0" smtClean="0">
                <a:solidFill>
                  <a:schemeClr val="tx1"/>
                </a:solidFill>
              </a:rPr>
              <a:t>Organisme au service des immigrants (11)</a:t>
            </a:r>
          </a:p>
        </p:txBody>
      </p:sp>
      <p:sp>
        <p:nvSpPr>
          <p:cNvPr id="33" name="Rectangle 32"/>
          <p:cNvSpPr/>
          <p:nvPr/>
        </p:nvSpPr>
        <p:spPr>
          <a:xfrm>
            <a:off x="2120810" y="2530042"/>
            <a:ext cx="1063328" cy="169277"/>
          </a:xfrm>
          <a:prstGeom prst="rect">
            <a:avLst/>
          </a:prstGeom>
          <a:solidFill>
            <a:srgbClr val="FFFFFF"/>
          </a:solidFill>
        </p:spPr>
        <p:txBody>
          <a:bodyPr wrap="square" lIns="90000" rIns="0" anchor="ctr" anchorCtr="0">
            <a:spAutoFit/>
          </a:bodyPr>
          <a:lstStyle/>
          <a:p>
            <a:pPr>
              <a:spcAft>
                <a:spcPts val="300"/>
              </a:spcAft>
            </a:pPr>
            <a:r>
              <a:rPr lang="fr-CA" sz="500" b="1" dirty="0" smtClean="0"/>
              <a:t>Financement pour prêts RTCE</a:t>
            </a:r>
          </a:p>
        </p:txBody>
      </p:sp>
      <p:sp>
        <p:nvSpPr>
          <p:cNvPr id="2" name="Slide Number Placeholder 1"/>
          <p:cNvSpPr>
            <a:spLocks noGrp="1"/>
          </p:cNvSpPr>
          <p:nvPr>
            <p:ph type="sldNum" sz="quarter" idx="12"/>
          </p:nvPr>
        </p:nvSpPr>
        <p:spPr/>
        <p:txBody>
          <a:bodyPr/>
          <a:lstStyle/>
          <a:p>
            <a:fld id="{2E86C063-E22E-2E4C-A523-54089486E38F}" type="slidenum">
              <a:rPr lang="en-US" smtClean="0"/>
              <a:t>15</a:t>
            </a:fld>
            <a:endParaRPr lang="en-US"/>
          </a:p>
        </p:txBody>
      </p:sp>
    </p:spTree>
    <p:extLst>
      <p:ext uri="{BB962C8B-B14F-4D97-AF65-F5344CB8AC3E}">
        <p14:creationId xmlns:p14="http://schemas.microsoft.com/office/powerpoint/2010/main" val="2165102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1601"/>
            <a:ext cx="9144000" cy="347633"/>
          </a:xfrm>
          <a:prstGeom prst="rect">
            <a:avLst/>
          </a:prstGeom>
          <a:solidFill>
            <a:srgbClr val="A2D7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Title 1"/>
          <p:cNvSpPr txBox="1">
            <a:spLocks/>
          </p:cNvSpPr>
          <p:nvPr/>
        </p:nvSpPr>
        <p:spPr>
          <a:xfrm>
            <a:off x="457200" y="659222"/>
            <a:ext cx="8229600" cy="41239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fr-FR" sz="2000" dirty="0" smtClean="0"/>
              <a:t>3. Mesures </a:t>
            </a:r>
            <a:r>
              <a:rPr lang="fr-FR" sz="2000" dirty="0"/>
              <a:t>d’aide à l’emploi</a:t>
            </a:r>
          </a:p>
        </p:txBody>
      </p:sp>
      <p:sp>
        <p:nvSpPr>
          <p:cNvPr id="4" name="Rectangle 3"/>
          <p:cNvSpPr/>
          <p:nvPr/>
        </p:nvSpPr>
        <p:spPr>
          <a:xfrm>
            <a:off x="607423" y="1287018"/>
            <a:ext cx="7870371" cy="1508105"/>
          </a:xfrm>
          <a:prstGeom prst="rect">
            <a:avLst/>
          </a:prstGeom>
        </p:spPr>
        <p:txBody>
          <a:bodyPr wrap="square">
            <a:spAutoFit/>
          </a:bodyPr>
          <a:lstStyle/>
          <a:p>
            <a:pPr marL="285750" indent="-285750">
              <a:spcBef>
                <a:spcPts val="1200"/>
              </a:spcBef>
              <a:spcAft>
                <a:spcPts val="600"/>
              </a:spcAft>
              <a:buFont typeface="Wingdings" panose="05000000000000000000" pitchFamily="2" charset="2"/>
              <a:buChar char="Ø"/>
            </a:pPr>
            <a:r>
              <a:rPr lang="fr-CA" sz="1100" b="1" dirty="0"/>
              <a:t>Projets pilotes sur l’expérience de travail au Canada</a:t>
            </a:r>
          </a:p>
          <a:p>
            <a:pPr marL="742950" lvl="1" indent="-285750">
              <a:spcAft>
                <a:spcPts val="600"/>
              </a:spcAft>
              <a:buFont typeface="Wingdings" panose="05000000000000000000" pitchFamily="2" charset="2"/>
              <a:buChar char="§"/>
            </a:pPr>
            <a:r>
              <a:rPr lang="fr-CA" sz="1100" dirty="0"/>
              <a:t>6 Projets pilotes de deux ans pour aider </a:t>
            </a:r>
            <a:r>
              <a:rPr lang="fr-CA" sz="1100" b="1" dirty="0"/>
              <a:t>1 200 nouveaux arrivants qualifiés </a:t>
            </a:r>
            <a:r>
              <a:rPr lang="fr-CA" sz="1100" dirty="0"/>
              <a:t>à acquérir leur première expérience de travail au Canada.</a:t>
            </a:r>
          </a:p>
          <a:p>
            <a:pPr marL="742950" lvl="1" indent="-285750">
              <a:spcAft>
                <a:spcPts val="600"/>
              </a:spcAft>
              <a:buFont typeface="Wingdings" panose="05000000000000000000" pitchFamily="2" charset="2"/>
              <a:buChar char="§"/>
            </a:pPr>
            <a:r>
              <a:rPr lang="fr-CA" sz="1100" dirty="0"/>
              <a:t>Ces projets pilotes aideront à </a:t>
            </a:r>
            <a:r>
              <a:rPr lang="fr-CA" sz="1100" b="1" dirty="0"/>
              <a:t>la recherche sur l’efficacité </a:t>
            </a:r>
            <a:r>
              <a:rPr lang="fr-CA" sz="1100" dirty="0"/>
              <a:t>des formations d’intégration en milieu de travail, des stages rémunérés, des subventions à l’embauche, du mentorat et de la mobilisation des employeurs.</a:t>
            </a:r>
          </a:p>
          <a:p>
            <a:pPr marL="742950" lvl="1" indent="-285750">
              <a:spcAft>
                <a:spcPts val="1200"/>
              </a:spcAft>
              <a:buFont typeface="Wingdings" panose="05000000000000000000" pitchFamily="2" charset="2"/>
              <a:buChar char="§"/>
            </a:pPr>
            <a:r>
              <a:rPr lang="fr-CA" sz="1100" dirty="0"/>
              <a:t>Selon les résultats des projets pilotes, les mesures les plus efficaces pourraient être transposées à l’échelle nationale.</a:t>
            </a:r>
          </a:p>
        </p:txBody>
      </p:sp>
      <p:sp>
        <p:nvSpPr>
          <p:cNvPr id="18" name="Rounded Rectangle 17"/>
          <p:cNvSpPr/>
          <p:nvPr>
            <p:custDataLst>
              <p:tags r:id="rId1"/>
            </p:custDataLst>
          </p:nvPr>
        </p:nvSpPr>
        <p:spPr>
          <a:xfrm>
            <a:off x="457200" y="1235237"/>
            <a:ext cx="8229600" cy="1625529"/>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22" name="Straight Connector 21"/>
          <p:cNvCxnSpPr/>
          <p:nvPr>
            <p:custDataLst>
              <p:tags r:id="rId2"/>
            </p:custDataLst>
          </p:nvPr>
        </p:nvCxnSpPr>
        <p:spPr>
          <a:xfrm>
            <a:off x="183398" y="3036888"/>
            <a:ext cx="8653105" cy="125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07423" y="3297894"/>
            <a:ext cx="7870371" cy="1169551"/>
          </a:xfrm>
          <a:prstGeom prst="rect">
            <a:avLst/>
          </a:prstGeom>
        </p:spPr>
        <p:txBody>
          <a:bodyPr wrap="square">
            <a:spAutoFit/>
          </a:bodyPr>
          <a:lstStyle/>
          <a:p>
            <a:pPr marL="285750" indent="-285750">
              <a:spcAft>
                <a:spcPts val="1200"/>
              </a:spcAft>
              <a:buFont typeface="Wingdings" panose="05000000000000000000" pitchFamily="2" charset="2"/>
              <a:buChar char="Ø"/>
            </a:pPr>
            <a:r>
              <a:rPr lang="fr-CA" sz="1200" dirty="0"/>
              <a:t>Exemple de projet sur l’expérience de travail au Canada</a:t>
            </a:r>
            <a:endParaRPr lang="en-CA" sz="1200" dirty="0"/>
          </a:p>
          <a:p>
            <a:pPr lvl="1"/>
            <a:r>
              <a:rPr lang="fr-CA" sz="1200" dirty="0"/>
              <a:t>Financement octroyé à la Société Économique de l’Ontario pour :</a:t>
            </a:r>
            <a:endParaRPr lang="en-CA" sz="1200" dirty="0"/>
          </a:p>
          <a:p>
            <a:pPr marL="742950" lvl="1" indent="-285750">
              <a:buFont typeface="Wingdings" panose="05000000000000000000" pitchFamily="2" charset="2"/>
              <a:buChar char="§"/>
            </a:pPr>
            <a:r>
              <a:rPr lang="fr-CA" sz="1200" dirty="0"/>
              <a:t>Évaluer l’impact du mentorat en milieu de travail par un autre nouvel immigrant ou un collègue plus expérimenté ;</a:t>
            </a:r>
            <a:endParaRPr lang="en-CA" sz="1200" dirty="0"/>
          </a:p>
          <a:p>
            <a:pPr marL="742950" lvl="1" indent="-285750">
              <a:buFont typeface="Wingdings" panose="05000000000000000000" pitchFamily="2" charset="2"/>
              <a:buChar char="§"/>
            </a:pPr>
            <a:r>
              <a:rPr lang="fr-CA" sz="1200" dirty="0"/>
              <a:t>Stages de quatre mois en entreprise par candidat</a:t>
            </a:r>
            <a:r>
              <a:rPr lang="fr-CA" sz="1200" dirty="0" smtClean="0"/>
              <a:t>.</a:t>
            </a:r>
            <a:endParaRPr lang="en-CA" sz="1200" dirty="0"/>
          </a:p>
        </p:txBody>
      </p:sp>
      <p:sp>
        <p:nvSpPr>
          <p:cNvPr id="13" name="Rounded Rectangle 12"/>
          <p:cNvSpPr/>
          <p:nvPr>
            <p:custDataLst>
              <p:tags r:id="rId3"/>
            </p:custDataLst>
          </p:nvPr>
        </p:nvSpPr>
        <p:spPr>
          <a:xfrm>
            <a:off x="457200" y="3200394"/>
            <a:ext cx="8229600" cy="1319356"/>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2"/>
          </p:nvPr>
        </p:nvSpPr>
        <p:spPr/>
        <p:txBody>
          <a:bodyPr/>
          <a:lstStyle/>
          <a:p>
            <a:fld id="{2E86C063-E22E-2E4C-A523-54089486E38F}" type="slidenum">
              <a:rPr lang="en-US" smtClean="0"/>
              <a:t>16</a:t>
            </a:fld>
            <a:endParaRPr lang="en-US"/>
          </a:p>
        </p:txBody>
      </p:sp>
    </p:spTree>
    <p:extLst>
      <p:ext uri="{BB962C8B-B14F-4D97-AF65-F5344CB8AC3E}">
        <p14:creationId xmlns:p14="http://schemas.microsoft.com/office/powerpoint/2010/main" val="3965260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9165"/>
            <a:ext cx="8229600" cy="3105457"/>
          </a:xfrm>
        </p:spPr>
        <p:txBody>
          <a:bodyPr>
            <a:normAutofit/>
          </a:bodyPr>
          <a:lstStyle/>
          <a:p>
            <a:pPr marL="0" indent="0" algn="just">
              <a:buNone/>
            </a:pPr>
            <a:r>
              <a:rPr lang="fr-FR" sz="1400" dirty="0"/>
              <a:t>Pour plus de renseignements sur l'information sur le marché du travail, veuillez communiquer avec la Division des données, méthodes et analyse du marché du travail par courriel à l'adresse générique suivante</a:t>
            </a:r>
            <a:r>
              <a:rPr lang="fr-FR" sz="1400" dirty="0" smtClean="0"/>
              <a:t>:  </a:t>
            </a:r>
          </a:p>
          <a:p>
            <a:pPr marL="0" indent="0" algn="just">
              <a:buNone/>
            </a:pPr>
            <a:r>
              <a:rPr lang="fr-CA" sz="1400" dirty="0" smtClean="0">
                <a:hlinkClick r:id="rId2"/>
              </a:rPr>
              <a:t>NC-LMI-IMT-GD@hrsdc-rhdcc.gc.ca</a:t>
            </a:r>
            <a:endParaRPr lang="fr-CA" sz="1400" dirty="0" smtClean="0"/>
          </a:p>
          <a:p>
            <a:pPr marL="0" indent="0" algn="just">
              <a:buNone/>
            </a:pPr>
            <a:endParaRPr lang="fr-CA" sz="1400" dirty="0" smtClean="0"/>
          </a:p>
          <a:p>
            <a:pPr marL="0" indent="0" algn="just">
              <a:buNone/>
            </a:pPr>
            <a:endParaRPr lang="fr-CA" sz="1400" dirty="0"/>
          </a:p>
          <a:p>
            <a:pPr marL="0" indent="0" algn="just">
              <a:buNone/>
            </a:pPr>
            <a:r>
              <a:rPr lang="fr-FR" sz="1400" dirty="0"/>
              <a:t>Pour plus d'informations sur </a:t>
            </a:r>
            <a:r>
              <a:rPr lang="fr-FR" sz="1400" dirty="0" smtClean="0"/>
              <a:t>le programme de reconnaissance des titres de compétences étrangers, </a:t>
            </a:r>
            <a:r>
              <a:rPr lang="fr-FR" sz="1400" dirty="0"/>
              <a:t>veuillez communiquer par courriel à l'adresse générique suivante: </a:t>
            </a:r>
            <a:endParaRPr lang="fr-FR" sz="1400" dirty="0" smtClean="0"/>
          </a:p>
          <a:p>
            <a:pPr marL="0" indent="0" algn="just">
              <a:buNone/>
            </a:pPr>
            <a:r>
              <a:rPr lang="fr-FR" sz="1400" dirty="0" smtClean="0">
                <a:hlinkClick r:id="rId3"/>
              </a:rPr>
              <a:t>NC-MMO-LM-GD@hrsdc-rhdcc.gc.ca</a:t>
            </a:r>
            <a:r>
              <a:rPr lang="fr-FR" sz="1400" dirty="0" smtClean="0"/>
              <a:t> </a:t>
            </a:r>
            <a:endParaRPr lang="fr-CA" sz="1400" dirty="0" smtClean="0"/>
          </a:p>
        </p:txBody>
      </p:sp>
      <p:sp>
        <p:nvSpPr>
          <p:cNvPr id="4" name="Rectangle 3"/>
          <p:cNvSpPr/>
          <p:nvPr/>
        </p:nvSpPr>
        <p:spPr>
          <a:xfrm>
            <a:off x="0" y="691601"/>
            <a:ext cx="9144000" cy="347633"/>
          </a:xfrm>
          <a:prstGeom prst="rect">
            <a:avLst/>
          </a:prstGeom>
          <a:solidFill>
            <a:srgbClr val="A2D7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 name="Title 1"/>
          <p:cNvSpPr txBox="1">
            <a:spLocks/>
          </p:cNvSpPr>
          <p:nvPr/>
        </p:nvSpPr>
        <p:spPr>
          <a:xfrm>
            <a:off x="457200" y="659222"/>
            <a:ext cx="8229600" cy="41239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fr-CA" sz="1900" dirty="0"/>
              <a:t>Comment est-ce que je peux obtenir plus d’information ?</a:t>
            </a:r>
            <a:endParaRPr lang="en-CA" sz="1900" dirty="0"/>
          </a:p>
        </p:txBody>
      </p:sp>
      <p:sp>
        <p:nvSpPr>
          <p:cNvPr id="2" name="Slide Number Placeholder 1"/>
          <p:cNvSpPr>
            <a:spLocks noGrp="1"/>
          </p:cNvSpPr>
          <p:nvPr>
            <p:ph type="sldNum" sz="quarter" idx="12"/>
          </p:nvPr>
        </p:nvSpPr>
        <p:spPr/>
        <p:txBody>
          <a:bodyPr/>
          <a:lstStyle/>
          <a:p>
            <a:fld id="{2E86C063-E22E-2E4C-A523-54089486E38F}" type="slidenum">
              <a:rPr lang="en-US" smtClean="0"/>
              <a:t>17</a:t>
            </a:fld>
            <a:endParaRPr lang="en-US"/>
          </a:p>
        </p:txBody>
      </p:sp>
    </p:spTree>
    <p:extLst>
      <p:ext uri="{BB962C8B-B14F-4D97-AF65-F5344CB8AC3E}">
        <p14:creationId xmlns:p14="http://schemas.microsoft.com/office/powerpoint/2010/main" val="1057739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2475"/>
            <a:ext cx="9144000" cy="347107"/>
          </a:xfrm>
          <a:prstGeom prst="rect">
            <a:avLst/>
          </a:prstGeom>
          <a:solidFill>
            <a:srgbClr val="A2D7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92474"/>
            <a:ext cx="8229600" cy="366645"/>
          </a:xfrm>
        </p:spPr>
        <p:txBody>
          <a:bodyPr>
            <a:normAutofit fontScale="90000"/>
          </a:bodyPr>
          <a:lstStyle/>
          <a:p>
            <a:pPr algn="ctr"/>
            <a:r>
              <a:rPr lang="fr-FR" sz="2000" dirty="0"/>
              <a:t>Explorer </a:t>
            </a:r>
            <a:r>
              <a:rPr lang="fr-FR" sz="2000" dirty="0" smtClean="0"/>
              <a:t>l’information </a:t>
            </a:r>
            <a:r>
              <a:rPr lang="fr-FR" sz="2000" dirty="0"/>
              <a:t>sur le marché du travail</a:t>
            </a:r>
            <a:endParaRPr lang="en-US" sz="2000" dirty="0"/>
          </a:p>
        </p:txBody>
      </p:sp>
      <p:sp>
        <p:nvSpPr>
          <p:cNvPr id="3" name="Content Placeholder 2"/>
          <p:cNvSpPr>
            <a:spLocks noGrp="1"/>
          </p:cNvSpPr>
          <p:nvPr>
            <p:ph idx="1"/>
          </p:nvPr>
        </p:nvSpPr>
        <p:spPr>
          <a:xfrm>
            <a:off x="457200" y="1162594"/>
            <a:ext cx="8229600" cy="3396342"/>
          </a:xfrm>
        </p:spPr>
        <p:txBody>
          <a:bodyPr>
            <a:normAutofit fontScale="70000" lnSpcReduction="20000"/>
          </a:bodyPr>
          <a:lstStyle/>
          <a:p>
            <a:pPr marL="0" indent="0" algn="just">
              <a:buNone/>
            </a:pPr>
            <a:r>
              <a:rPr lang="fr-FR" sz="1800" dirty="0"/>
              <a:t>Les unités d'information sur le marché du travail (IMT) d'Emploi et Développement social Canada et de Service Canada fournissent de l'information sur le marché du travail par l'entremise de produits et de services disponibles sur le site Web du Guichet emplois (</a:t>
            </a:r>
            <a:r>
              <a:rPr lang="fr-FR" sz="1800" dirty="0">
                <a:hlinkClick r:id="rId2"/>
              </a:rPr>
              <a:t>https://</a:t>
            </a:r>
            <a:r>
              <a:rPr lang="fr-FR" sz="1800" dirty="0" smtClean="0">
                <a:hlinkClick r:id="rId2"/>
              </a:rPr>
              <a:t>www.guichetemplois.gc.ca/accueil</a:t>
            </a:r>
            <a:r>
              <a:rPr lang="fr-FR" sz="1800" dirty="0" smtClean="0"/>
              <a:t>)</a:t>
            </a:r>
            <a:r>
              <a:rPr lang="en-CA" sz="1800" dirty="0" smtClean="0"/>
              <a:t>.</a:t>
            </a:r>
          </a:p>
          <a:p>
            <a:pPr marL="0" indent="0" algn="just">
              <a:buNone/>
            </a:pPr>
            <a:endParaRPr lang="en-CA" sz="1600" dirty="0"/>
          </a:p>
          <a:p>
            <a:pPr marL="0" indent="0" algn="just">
              <a:buNone/>
            </a:pPr>
            <a:r>
              <a:rPr lang="en-CA" sz="1800" u="sng" dirty="0"/>
              <a:t>Les </a:t>
            </a:r>
            <a:r>
              <a:rPr lang="en-CA" sz="1800" u="sng" dirty="0" err="1" smtClean="0"/>
              <a:t>produits</a:t>
            </a:r>
            <a:r>
              <a:rPr lang="en-CA" sz="1800" u="sng" dirty="0" smtClean="0"/>
              <a:t> de I’IMT </a:t>
            </a:r>
            <a:r>
              <a:rPr lang="en-CA" sz="1800" u="sng" dirty="0" err="1" smtClean="0"/>
              <a:t>comprennent</a:t>
            </a:r>
            <a:r>
              <a:rPr lang="en-CA" sz="1800" u="sng" dirty="0" smtClean="0"/>
              <a:t>: </a:t>
            </a:r>
          </a:p>
          <a:p>
            <a:pPr marL="0" lvl="0" indent="0" algn="just" defTabSz="914400" fontAlgn="base">
              <a:spcBef>
                <a:spcPct val="0"/>
              </a:spcBef>
              <a:spcAft>
                <a:spcPct val="0"/>
              </a:spcAft>
              <a:buNone/>
              <a:defRPr/>
            </a:pPr>
            <a:endParaRPr lang="en-CA" sz="1800" b="1" dirty="0" smtClean="0">
              <a:ea typeface="ヒラギノ角ゴ Pro W3" charset="-128"/>
            </a:endParaRPr>
          </a:p>
          <a:p>
            <a:pPr marL="0" lvl="0" indent="0" algn="just" defTabSz="914400" fontAlgn="base">
              <a:spcBef>
                <a:spcPct val="0"/>
              </a:spcBef>
              <a:spcAft>
                <a:spcPct val="0"/>
              </a:spcAft>
              <a:buNone/>
              <a:defRPr/>
            </a:pPr>
            <a:r>
              <a:rPr lang="fr-FR" sz="1800" b="1" dirty="0">
                <a:ea typeface="ヒラギノ角ゴ Pro W3" charset="-128"/>
              </a:rPr>
              <a:t>Nouvelles du marché du travail </a:t>
            </a:r>
            <a:r>
              <a:rPr lang="en-CA" sz="1800" dirty="0" smtClean="0">
                <a:ea typeface="ヒラギノ角ゴ Pro W3" charset="-128"/>
              </a:rPr>
              <a:t>: </a:t>
            </a:r>
            <a:r>
              <a:rPr lang="fr-FR" sz="1800" dirty="0">
                <a:ea typeface="ヒラギノ角ゴ Pro W3" charset="-128"/>
              </a:rPr>
              <a:t>Nouvelles reliées au marché du travail recueillies de plusieurs sources</a:t>
            </a:r>
            <a:r>
              <a:rPr lang="en-CA" sz="1800" dirty="0" smtClean="0">
                <a:ea typeface="ヒラギノ角ゴ Pro W3" charset="-128"/>
              </a:rPr>
              <a:t>. </a:t>
            </a:r>
            <a:endParaRPr lang="en-CA" sz="1800" dirty="0">
              <a:ea typeface="ヒラギノ角ゴ Pro W3" charset="-128"/>
            </a:endParaRPr>
          </a:p>
          <a:p>
            <a:pPr marL="285750" lvl="0" indent="-285750" algn="just" defTabSz="914400" fontAlgn="base">
              <a:spcBef>
                <a:spcPct val="0"/>
              </a:spcBef>
              <a:spcAft>
                <a:spcPct val="0"/>
              </a:spcAft>
              <a:buFont typeface="Wingdings" panose="05000000000000000000" pitchFamily="2" charset="2"/>
              <a:buChar char="§"/>
              <a:defRPr/>
            </a:pPr>
            <a:endParaRPr lang="en-CA" sz="1800" dirty="0">
              <a:ea typeface="ヒラギノ角ゴ Pro W3" charset="-128"/>
            </a:endParaRPr>
          </a:p>
          <a:p>
            <a:pPr marL="0" lvl="0" indent="0" algn="just" defTabSz="914400" fontAlgn="base">
              <a:spcBef>
                <a:spcPct val="0"/>
              </a:spcBef>
              <a:spcAft>
                <a:spcPct val="0"/>
              </a:spcAft>
              <a:buNone/>
              <a:defRPr/>
            </a:pPr>
            <a:r>
              <a:rPr lang="fr-FR" sz="1800" b="1" dirty="0">
                <a:ea typeface="ヒラギノ角ゴ Pro W3" charset="-128"/>
              </a:rPr>
              <a:t>Bulletins du marché du </a:t>
            </a:r>
            <a:r>
              <a:rPr lang="fr-FR" sz="1800" b="1" dirty="0" smtClean="0">
                <a:ea typeface="ヒラギノ角ゴ Pro W3" charset="-128"/>
              </a:rPr>
              <a:t>travail </a:t>
            </a:r>
            <a:r>
              <a:rPr lang="en-CA" sz="1800" dirty="0" smtClean="0">
                <a:ea typeface="ヒラギノ角ゴ Pro W3" charset="-128"/>
              </a:rPr>
              <a:t>: </a:t>
            </a:r>
            <a:r>
              <a:rPr lang="fr-FR" sz="1800" dirty="0">
                <a:ea typeface="ヒラギノ角ゴ Pro W3" charset="-128"/>
              </a:rPr>
              <a:t>Analyses mensuelles, semestrielles et annuelles des développements statistiques</a:t>
            </a:r>
            <a:r>
              <a:rPr lang="en-CA" sz="1800" dirty="0" smtClean="0">
                <a:ea typeface="ヒラギノ角ゴ Pro W3" charset="-128"/>
              </a:rPr>
              <a:t>.</a:t>
            </a:r>
            <a:endParaRPr lang="en-CA" sz="1800" dirty="0">
              <a:ea typeface="ヒラギノ角ゴ Pro W3" charset="-128"/>
            </a:endParaRPr>
          </a:p>
          <a:p>
            <a:pPr marL="0" lvl="0" indent="0" algn="just" defTabSz="914400" fontAlgn="base">
              <a:spcBef>
                <a:spcPct val="0"/>
              </a:spcBef>
              <a:spcAft>
                <a:spcPct val="0"/>
              </a:spcAft>
              <a:buNone/>
              <a:defRPr/>
            </a:pPr>
            <a:endParaRPr lang="en-CA" sz="1800" dirty="0">
              <a:ea typeface="ヒラギノ角ゴ Pro W3" charset="-128"/>
            </a:endParaRPr>
          </a:p>
          <a:p>
            <a:pPr marL="0" lvl="0" indent="0" algn="just" defTabSz="914400" fontAlgn="base">
              <a:spcBef>
                <a:spcPct val="0"/>
              </a:spcBef>
              <a:spcAft>
                <a:spcPct val="0"/>
              </a:spcAft>
              <a:buNone/>
              <a:defRPr/>
            </a:pPr>
            <a:r>
              <a:rPr lang="en-CA" sz="1800" b="1" dirty="0">
                <a:ea typeface="ヒラギノ角ゴ Pro W3" charset="-128"/>
              </a:rPr>
              <a:t>Scan </a:t>
            </a:r>
            <a:r>
              <a:rPr lang="en-CA" sz="1800" b="1" dirty="0" err="1">
                <a:ea typeface="ヒラギノ角ゴ Pro W3" charset="-128"/>
              </a:rPr>
              <a:t>environnemental</a:t>
            </a:r>
            <a:r>
              <a:rPr lang="en-CA" sz="1800" b="1" dirty="0">
                <a:ea typeface="ヒラギノ角ゴ Pro W3" charset="-128"/>
              </a:rPr>
              <a:t> </a:t>
            </a:r>
            <a:r>
              <a:rPr lang="en-CA" sz="1800" dirty="0" smtClean="0">
                <a:ea typeface="ヒラギノ角ゴ Pro W3" charset="-128"/>
              </a:rPr>
              <a:t>: </a:t>
            </a:r>
            <a:r>
              <a:rPr lang="fr-CA" sz="1800" dirty="0"/>
              <a:t>Un survol des tendances économiques clés qui affectent le marché du travail local</a:t>
            </a:r>
            <a:r>
              <a:rPr lang="en-CA" sz="1800" dirty="0" smtClean="0">
                <a:ea typeface="ヒラギノ角ゴ Pro W3" charset="-128"/>
              </a:rPr>
              <a:t>.</a:t>
            </a:r>
            <a:endParaRPr lang="en-CA" sz="1800" dirty="0">
              <a:ea typeface="ヒラギノ角ゴ Pro W3" charset="-128"/>
            </a:endParaRPr>
          </a:p>
          <a:p>
            <a:pPr marL="0" lvl="0" indent="0" algn="just" defTabSz="914400" fontAlgn="base">
              <a:spcBef>
                <a:spcPct val="0"/>
              </a:spcBef>
              <a:spcAft>
                <a:spcPct val="0"/>
              </a:spcAft>
              <a:buNone/>
              <a:defRPr/>
            </a:pPr>
            <a:endParaRPr lang="en-CA" sz="1800" dirty="0">
              <a:ea typeface="ヒラギノ角ゴ Pro W3" charset="-128"/>
            </a:endParaRPr>
          </a:p>
          <a:p>
            <a:pPr marL="0" lvl="0" indent="0" algn="just" defTabSz="914400" fontAlgn="base">
              <a:spcBef>
                <a:spcPct val="0"/>
              </a:spcBef>
              <a:spcAft>
                <a:spcPct val="0"/>
              </a:spcAft>
              <a:buNone/>
              <a:defRPr/>
            </a:pPr>
            <a:r>
              <a:rPr lang="en-CA" sz="1800" b="1" dirty="0" err="1">
                <a:ea typeface="ヒラギノ角ゴ Pro W3" charset="-128"/>
              </a:rPr>
              <a:t>Profils</a:t>
            </a:r>
            <a:r>
              <a:rPr lang="en-CA" sz="1800" b="1" dirty="0">
                <a:ea typeface="ヒラギノ角ゴ Pro W3" charset="-128"/>
              </a:rPr>
              <a:t> </a:t>
            </a:r>
            <a:r>
              <a:rPr lang="en-CA" sz="1800" b="1" dirty="0" err="1">
                <a:ea typeface="ヒラギノ角ゴ Pro W3" charset="-128"/>
              </a:rPr>
              <a:t>sectoriels</a:t>
            </a:r>
            <a:r>
              <a:rPr lang="en-CA" sz="1800" b="1" dirty="0">
                <a:ea typeface="ヒラギノ角ゴ Pro W3" charset="-128"/>
              </a:rPr>
              <a:t> </a:t>
            </a:r>
            <a:r>
              <a:rPr lang="en-CA" sz="1800" dirty="0" smtClean="0">
                <a:ea typeface="ヒラギノ角ゴ Pro W3" charset="-128"/>
              </a:rPr>
              <a:t>: </a:t>
            </a:r>
            <a:r>
              <a:rPr lang="fr-CA" sz="1800" dirty="0"/>
              <a:t>Analyse des développements du marché du travail et des perspectives dans des industries clés</a:t>
            </a:r>
            <a:r>
              <a:rPr lang="en-CA" sz="1800" dirty="0" smtClean="0">
                <a:ea typeface="ヒラギノ角ゴ Pro W3" charset="-128"/>
              </a:rPr>
              <a:t>. </a:t>
            </a:r>
            <a:endParaRPr lang="en-CA" sz="1800" dirty="0">
              <a:ea typeface="ヒラギノ角ゴ Pro W3" charset="-128"/>
            </a:endParaRPr>
          </a:p>
          <a:p>
            <a:pPr marL="0" lvl="0" indent="0" algn="just" defTabSz="914400" fontAlgn="base">
              <a:spcBef>
                <a:spcPct val="0"/>
              </a:spcBef>
              <a:spcAft>
                <a:spcPct val="0"/>
              </a:spcAft>
              <a:buNone/>
              <a:defRPr/>
            </a:pPr>
            <a:endParaRPr lang="en-CA" sz="1800" dirty="0">
              <a:ea typeface="ヒラギノ角ゴ Pro W3" charset="-128"/>
            </a:endParaRPr>
          </a:p>
          <a:p>
            <a:pPr marL="0" lvl="0" indent="0" algn="just" defTabSz="914400" fontAlgn="base">
              <a:spcBef>
                <a:spcPct val="0"/>
              </a:spcBef>
              <a:spcAft>
                <a:spcPct val="0"/>
              </a:spcAft>
              <a:buNone/>
              <a:defRPr/>
            </a:pPr>
            <a:r>
              <a:rPr lang="fr-CA" sz="1800" b="1" dirty="0"/>
              <a:t>Perspectives d’emploi </a:t>
            </a:r>
            <a:r>
              <a:rPr lang="en-CA" sz="1800" dirty="0" smtClean="0">
                <a:ea typeface="ヒラギノ角ゴ Pro W3" charset="-128"/>
              </a:rPr>
              <a:t>: </a:t>
            </a:r>
            <a:r>
              <a:rPr lang="fr-FR" sz="1800" dirty="0">
                <a:ea typeface="ヒラギノ角ゴ Pro W3" charset="-128"/>
              </a:rPr>
              <a:t>Perspectives d’emploi de 3 ans à des niveaux de géographie divers</a:t>
            </a:r>
            <a:r>
              <a:rPr lang="en-CA" sz="1800" dirty="0" smtClean="0">
                <a:ea typeface="ヒラギノ角ゴ Pro W3" charset="-128"/>
              </a:rPr>
              <a:t>.</a:t>
            </a:r>
            <a:endParaRPr lang="en-CA" sz="1800" dirty="0">
              <a:ea typeface="ヒラギノ角ゴ Pro W3" charset="-128"/>
            </a:endParaRPr>
          </a:p>
          <a:p>
            <a:pPr marL="0" lvl="0" indent="0" algn="just" defTabSz="914400" fontAlgn="base">
              <a:spcBef>
                <a:spcPct val="0"/>
              </a:spcBef>
              <a:spcAft>
                <a:spcPct val="0"/>
              </a:spcAft>
              <a:buNone/>
              <a:defRPr/>
            </a:pPr>
            <a:endParaRPr lang="en-CA" sz="1800" dirty="0">
              <a:ea typeface="ヒラギノ角ゴ Pro W3" charset="-128"/>
            </a:endParaRPr>
          </a:p>
          <a:p>
            <a:pPr marL="0" lvl="0" indent="0" algn="just" defTabSz="914400" fontAlgn="base">
              <a:spcBef>
                <a:spcPct val="0"/>
              </a:spcBef>
              <a:spcAft>
                <a:spcPct val="0"/>
              </a:spcAft>
              <a:buNone/>
              <a:defRPr/>
            </a:pPr>
            <a:r>
              <a:rPr lang="fr-CA" sz="1800" b="1" dirty="0"/>
              <a:t>Salaires </a:t>
            </a:r>
            <a:r>
              <a:rPr lang="en-CA" sz="1800" dirty="0" smtClean="0">
                <a:ea typeface="ヒラギノ角ゴ Pro W3" charset="-128"/>
              </a:rPr>
              <a:t>: </a:t>
            </a:r>
            <a:r>
              <a:rPr lang="fr-CA" sz="1800" dirty="0"/>
              <a:t>Estimations de salaires représentatifs pour toutes les professions aux niveaux national, provincial et local</a:t>
            </a:r>
            <a:r>
              <a:rPr lang="en-CA" sz="1800" dirty="0" smtClean="0">
                <a:ea typeface="ヒラギノ角ゴ Pro W3" charset="-128"/>
              </a:rPr>
              <a:t>.</a:t>
            </a:r>
            <a:endParaRPr lang="en-CA" sz="1800" dirty="0"/>
          </a:p>
        </p:txBody>
      </p:sp>
      <p:sp>
        <p:nvSpPr>
          <p:cNvPr id="5" name="Slide Number Placeholder 4"/>
          <p:cNvSpPr>
            <a:spLocks noGrp="1"/>
          </p:cNvSpPr>
          <p:nvPr>
            <p:ph type="sldNum" sz="quarter" idx="12"/>
          </p:nvPr>
        </p:nvSpPr>
        <p:spPr/>
        <p:txBody>
          <a:bodyPr/>
          <a:lstStyle/>
          <a:p>
            <a:fld id="{2E86C063-E22E-2E4C-A523-54089486E38F}" type="slidenum">
              <a:rPr lang="en-US" smtClean="0"/>
              <a:t>2</a:t>
            </a:fld>
            <a:endParaRPr lang="en-US"/>
          </a:p>
        </p:txBody>
      </p:sp>
    </p:spTree>
    <p:extLst>
      <p:ext uri="{BB962C8B-B14F-4D97-AF65-F5344CB8AC3E}">
        <p14:creationId xmlns:p14="http://schemas.microsoft.com/office/powerpoint/2010/main" val="2661197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2475"/>
            <a:ext cx="9144000" cy="347107"/>
          </a:xfrm>
          <a:prstGeom prst="rect">
            <a:avLst/>
          </a:prstGeom>
          <a:solidFill>
            <a:srgbClr val="A2D7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92474"/>
            <a:ext cx="8229600" cy="366645"/>
          </a:xfrm>
        </p:spPr>
        <p:txBody>
          <a:bodyPr>
            <a:normAutofit fontScale="90000"/>
          </a:bodyPr>
          <a:lstStyle/>
          <a:p>
            <a:pPr algn="ctr"/>
            <a:r>
              <a:rPr lang="en-US" sz="2000" dirty="0" err="1" smtClean="0"/>
              <a:t>Allez</a:t>
            </a:r>
            <a:r>
              <a:rPr lang="en-US" sz="2000" dirty="0" smtClean="0"/>
              <a:t> sur la page </a:t>
            </a:r>
            <a:r>
              <a:rPr lang="en-US" sz="2000" dirty="0" err="1" smtClean="0"/>
              <a:t>principale</a:t>
            </a:r>
            <a:r>
              <a:rPr lang="en-US" sz="2000" dirty="0" smtClean="0"/>
              <a:t> de </a:t>
            </a:r>
            <a:r>
              <a:rPr lang="en-US" sz="2000" dirty="0" err="1" smtClean="0"/>
              <a:t>Guichet-Emplois</a:t>
            </a:r>
            <a:endParaRPr lang="en-US" sz="2000" dirty="0"/>
          </a:p>
        </p:txBody>
      </p:sp>
      <p:sp>
        <p:nvSpPr>
          <p:cNvPr id="3" name="Content Placeholder 2"/>
          <p:cNvSpPr>
            <a:spLocks noGrp="1"/>
          </p:cNvSpPr>
          <p:nvPr>
            <p:ph idx="1"/>
          </p:nvPr>
        </p:nvSpPr>
        <p:spPr>
          <a:xfrm>
            <a:off x="457200" y="1037409"/>
            <a:ext cx="8229600" cy="3521527"/>
          </a:xfrm>
        </p:spPr>
        <p:txBody>
          <a:bodyPr>
            <a:normAutofit/>
          </a:bodyPr>
          <a:lstStyle/>
          <a:p>
            <a:pPr marL="0" indent="0" algn="just">
              <a:buNone/>
            </a:pPr>
            <a:r>
              <a:rPr lang="fr-CA" sz="1800" dirty="0">
                <a:hlinkClick r:id="rId2"/>
              </a:rPr>
              <a:t>Guichet-Emplois (guichetemplois.gc.ca</a:t>
            </a:r>
            <a:r>
              <a:rPr lang="fr-CA" sz="1800" dirty="0" smtClean="0">
                <a:hlinkClick r:id="rId2"/>
              </a:rPr>
              <a:t>)</a:t>
            </a:r>
            <a:endParaRPr lang="fr-CA" sz="1800" dirty="0" smtClean="0"/>
          </a:p>
          <a:p>
            <a:pPr marL="0" indent="0" algn="just">
              <a:buNone/>
            </a:pPr>
            <a:endParaRPr lang="fr-CA" sz="1800" dirty="0"/>
          </a:p>
          <a:p>
            <a:pPr marL="0" indent="0" algn="just">
              <a:buNone/>
            </a:pPr>
            <a:endParaRPr lang="en-CA" sz="1800" dirty="0"/>
          </a:p>
        </p:txBody>
      </p:sp>
      <p:sp>
        <p:nvSpPr>
          <p:cNvPr id="5" name="Slide Number Placeholder 4"/>
          <p:cNvSpPr>
            <a:spLocks noGrp="1"/>
          </p:cNvSpPr>
          <p:nvPr>
            <p:ph type="sldNum" sz="quarter" idx="12"/>
          </p:nvPr>
        </p:nvSpPr>
        <p:spPr/>
        <p:txBody>
          <a:bodyPr/>
          <a:lstStyle/>
          <a:p>
            <a:fld id="{2E86C063-E22E-2E4C-A523-54089486E38F}" type="slidenum">
              <a:rPr lang="en-US" smtClean="0"/>
              <a:t>3</a:t>
            </a:fld>
            <a:endParaRPr lang="en-US"/>
          </a:p>
        </p:txBody>
      </p:sp>
      <p:pic>
        <p:nvPicPr>
          <p:cNvPr id="6" name="Image 5"/>
          <p:cNvPicPr>
            <a:picLocks noChangeAspect="1"/>
          </p:cNvPicPr>
          <p:nvPr/>
        </p:nvPicPr>
        <p:blipFill>
          <a:blip r:embed="rId3"/>
          <a:stretch>
            <a:fillRect/>
          </a:stretch>
        </p:blipFill>
        <p:spPr>
          <a:xfrm>
            <a:off x="1260420" y="1379095"/>
            <a:ext cx="6167205" cy="3290341"/>
          </a:xfrm>
          <a:prstGeom prst="rect">
            <a:avLst/>
          </a:prstGeom>
        </p:spPr>
      </p:pic>
    </p:spTree>
    <p:extLst>
      <p:ext uri="{BB962C8B-B14F-4D97-AF65-F5344CB8AC3E}">
        <p14:creationId xmlns:p14="http://schemas.microsoft.com/office/powerpoint/2010/main" val="3394437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2475"/>
            <a:ext cx="9144000" cy="347107"/>
          </a:xfrm>
          <a:prstGeom prst="rect">
            <a:avLst/>
          </a:prstGeom>
          <a:solidFill>
            <a:srgbClr val="A2D7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92474"/>
            <a:ext cx="8229600" cy="366645"/>
          </a:xfrm>
        </p:spPr>
        <p:txBody>
          <a:bodyPr>
            <a:normAutofit fontScale="90000"/>
          </a:bodyPr>
          <a:lstStyle/>
          <a:p>
            <a:pPr algn="ctr"/>
            <a:r>
              <a:rPr lang="en-US" sz="2000" dirty="0" smtClean="0"/>
              <a:t>Explorer le </a:t>
            </a:r>
            <a:r>
              <a:rPr lang="en-US" sz="2000" dirty="0" err="1" smtClean="0"/>
              <a:t>marché</a:t>
            </a:r>
            <a:r>
              <a:rPr lang="en-US" sz="2000" dirty="0" smtClean="0"/>
              <a:t> du travail</a:t>
            </a:r>
            <a:endParaRPr lang="en-US" sz="2000" dirty="0"/>
          </a:p>
        </p:txBody>
      </p:sp>
      <p:sp>
        <p:nvSpPr>
          <p:cNvPr id="3" name="Content Placeholder 2"/>
          <p:cNvSpPr>
            <a:spLocks noGrp="1"/>
          </p:cNvSpPr>
          <p:nvPr>
            <p:ph idx="1"/>
          </p:nvPr>
        </p:nvSpPr>
        <p:spPr>
          <a:xfrm>
            <a:off x="457200" y="809469"/>
            <a:ext cx="8229600" cy="3852472"/>
          </a:xfrm>
        </p:spPr>
        <p:txBody>
          <a:bodyPr>
            <a:normAutofit/>
          </a:bodyPr>
          <a:lstStyle/>
          <a:p>
            <a:pPr marL="0" indent="0" algn="just">
              <a:buNone/>
            </a:pPr>
            <a:endParaRPr lang="fr-CA" sz="1800" dirty="0" smtClean="0"/>
          </a:p>
          <a:p>
            <a:pPr marL="0" indent="0" algn="just">
              <a:buNone/>
            </a:pPr>
            <a:endParaRPr lang="fr-CA" sz="1800" dirty="0"/>
          </a:p>
          <a:p>
            <a:pPr marL="0" indent="0" algn="just">
              <a:buNone/>
            </a:pPr>
            <a:endParaRPr lang="en-CA" sz="1800" dirty="0"/>
          </a:p>
        </p:txBody>
      </p:sp>
      <p:sp>
        <p:nvSpPr>
          <p:cNvPr id="5" name="Slide Number Placeholder 4"/>
          <p:cNvSpPr>
            <a:spLocks noGrp="1"/>
          </p:cNvSpPr>
          <p:nvPr>
            <p:ph type="sldNum" sz="quarter" idx="12"/>
          </p:nvPr>
        </p:nvSpPr>
        <p:spPr/>
        <p:txBody>
          <a:bodyPr/>
          <a:lstStyle/>
          <a:p>
            <a:fld id="{2E86C063-E22E-2E4C-A523-54089486E38F}" type="slidenum">
              <a:rPr lang="en-US" smtClean="0"/>
              <a:t>4</a:t>
            </a:fld>
            <a:endParaRPr lang="en-US"/>
          </a:p>
        </p:txBody>
      </p:sp>
      <p:pic>
        <p:nvPicPr>
          <p:cNvPr id="7" name="Image 6"/>
          <p:cNvPicPr>
            <a:picLocks noChangeAspect="1"/>
          </p:cNvPicPr>
          <p:nvPr/>
        </p:nvPicPr>
        <p:blipFill>
          <a:blip r:embed="rId2"/>
          <a:stretch>
            <a:fillRect/>
          </a:stretch>
        </p:blipFill>
        <p:spPr>
          <a:xfrm>
            <a:off x="1723116" y="1473397"/>
            <a:ext cx="5896884" cy="3085539"/>
          </a:xfrm>
          <a:prstGeom prst="rect">
            <a:avLst/>
          </a:prstGeom>
        </p:spPr>
      </p:pic>
    </p:spTree>
    <p:extLst>
      <p:ext uri="{BB962C8B-B14F-4D97-AF65-F5344CB8AC3E}">
        <p14:creationId xmlns:p14="http://schemas.microsoft.com/office/powerpoint/2010/main" val="2075679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2475"/>
            <a:ext cx="9144000" cy="347107"/>
          </a:xfrm>
          <a:prstGeom prst="rect">
            <a:avLst/>
          </a:prstGeom>
          <a:solidFill>
            <a:srgbClr val="A2D7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92474"/>
            <a:ext cx="8229600" cy="366645"/>
          </a:xfrm>
        </p:spPr>
        <p:txBody>
          <a:bodyPr>
            <a:normAutofit fontScale="90000"/>
          </a:bodyPr>
          <a:lstStyle/>
          <a:p>
            <a:pPr algn="ctr"/>
            <a:r>
              <a:rPr lang="en-US" sz="2000" dirty="0" smtClean="0"/>
              <a:t>Explorer le </a:t>
            </a:r>
            <a:r>
              <a:rPr lang="en-US" sz="2000" dirty="0" err="1" smtClean="0"/>
              <a:t>marché</a:t>
            </a:r>
            <a:r>
              <a:rPr lang="en-US" sz="2000" dirty="0" smtClean="0"/>
              <a:t> du travail – </a:t>
            </a:r>
            <a:r>
              <a:rPr lang="en-US" sz="2000" dirty="0" err="1" smtClean="0"/>
              <a:t>exemple</a:t>
            </a:r>
            <a:r>
              <a:rPr lang="en-US" sz="2000" dirty="0" smtClean="0"/>
              <a:t> du </a:t>
            </a:r>
            <a:r>
              <a:rPr lang="en-US" sz="2000" dirty="0" err="1" smtClean="0"/>
              <a:t>plombier</a:t>
            </a:r>
            <a:endParaRPr lang="en-US" sz="2000" dirty="0"/>
          </a:p>
        </p:txBody>
      </p:sp>
      <p:sp>
        <p:nvSpPr>
          <p:cNvPr id="3" name="Content Placeholder 2"/>
          <p:cNvSpPr>
            <a:spLocks noGrp="1"/>
          </p:cNvSpPr>
          <p:nvPr>
            <p:ph idx="1"/>
          </p:nvPr>
        </p:nvSpPr>
        <p:spPr>
          <a:xfrm>
            <a:off x="457200" y="809469"/>
            <a:ext cx="8229600" cy="3852472"/>
          </a:xfrm>
        </p:spPr>
        <p:txBody>
          <a:bodyPr>
            <a:normAutofit/>
          </a:bodyPr>
          <a:lstStyle/>
          <a:p>
            <a:pPr marL="0" indent="0" algn="just">
              <a:buNone/>
            </a:pPr>
            <a:endParaRPr lang="fr-CA" sz="1800" dirty="0" smtClean="0"/>
          </a:p>
          <a:p>
            <a:pPr marL="0" indent="0" algn="just">
              <a:buNone/>
            </a:pPr>
            <a:endParaRPr lang="fr-CA" sz="1800" dirty="0"/>
          </a:p>
          <a:p>
            <a:pPr marL="0" indent="0" algn="just">
              <a:buNone/>
            </a:pPr>
            <a:endParaRPr lang="en-CA" sz="1800" dirty="0"/>
          </a:p>
        </p:txBody>
      </p:sp>
      <p:sp>
        <p:nvSpPr>
          <p:cNvPr id="5" name="Slide Number Placeholder 4"/>
          <p:cNvSpPr>
            <a:spLocks noGrp="1"/>
          </p:cNvSpPr>
          <p:nvPr>
            <p:ph type="sldNum" sz="quarter" idx="12"/>
          </p:nvPr>
        </p:nvSpPr>
        <p:spPr/>
        <p:txBody>
          <a:bodyPr/>
          <a:lstStyle/>
          <a:p>
            <a:fld id="{2E86C063-E22E-2E4C-A523-54089486E38F}" type="slidenum">
              <a:rPr lang="en-US" smtClean="0"/>
              <a:t>5</a:t>
            </a:fld>
            <a:endParaRPr lang="en-US"/>
          </a:p>
        </p:txBody>
      </p:sp>
      <p:pic>
        <p:nvPicPr>
          <p:cNvPr id="6" name="Image 5"/>
          <p:cNvPicPr>
            <a:picLocks noChangeAspect="1"/>
          </p:cNvPicPr>
          <p:nvPr/>
        </p:nvPicPr>
        <p:blipFill>
          <a:blip r:embed="rId2"/>
          <a:stretch>
            <a:fillRect/>
          </a:stretch>
        </p:blipFill>
        <p:spPr>
          <a:xfrm>
            <a:off x="606313" y="925220"/>
            <a:ext cx="7805600" cy="3770620"/>
          </a:xfrm>
          <a:prstGeom prst="rect">
            <a:avLst/>
          </a:prstGeom>
        </p:spPr>
      </p:pic>
    </p:spTree>
    <p:extLst>
      <p:ext uri="{BB962C8B-B14F-4D97-AF65-F5344CB8AC3E}">
        <p14:creationId xmlns:p14="http://schemas.microsoft.com/office/powerpoint/2010/main" val="900182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79878"/>
            <a:ext cx="9144000" cy="347633"/>
          </a:xfrm>
          <a:prstGeom prst="rect">
            <a:avLst/>
          </a:prstGeom>
          <a:solidFill>
            <a:srgbClr val="A2D7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 name="Title 1"/>
          <p:cNvSpPr>
            <a:spLocks noGrp="1"/>
          </p:cNvSpPr>
          <p:nvPr>
            <p:ph type="title"/>
          </p:nvPr>
        </p:nvSpPr>
        <p:spPr>
          <a:xfrm>
            <a:off x="652805" y="647498"/>
            <a:ext cx="8229600" cy="412392"/>
          </a:xfrm>
        </p:spPr>
        <p:txBody>
          <a:bodyPr>
            <a:normAutofit/>
          </a:bodyPr>
          <a:lstStyle/>
          <a:p>
            <a:pPr algn="ctr"/>
            <a:r>
              <a:rPr lang="fr-FR" altLang="en-US" sz="2000" dirty="0" smtClean="0"/>
              <a:t>Que </a:t>
            </a:r>
            <a:r>
              <a:rPr lang="fr-FR" altLang="en-US" sz="2000" dirty="0"/>
              <a:t>sont les perspectives d’emploi sur trois ans ?</a:t>
            </a:r>
            <a:endParaRPr lang="en-US" sz="2000" dirty="0"/>
          </a:p>
        </p:txBody>
      </p:sp>
      <p:sp>
        <p:nvSpPr>
          <p:cNvPr id="6" name="Rectangle 5"/>
          <p:cNvSpPr/>
          <p:nvPr/>
        </p:nvSpPr>
        <p:spPr>
          <a:xfrm>
            <a:off x="348826" y="1310678"/>
            <a:ext cx="8183880" cy="2893100"/>
          </a:xfrm>
          <a:prstGeom prst="rect">
            <a:avLst/>
          </a:prstGeom>
        </p:spPr>
        <p:txBody>
          <a:bodyPr wrap="square">
            <a:spAutoFit/>
          </a:bodyPr>
          <a:lstStyle/>
          <a:p>
            <a:pPr algn="just"/>
            <a:r>
              <a:rPr lang="fr-CA" sz="1400" dirty="0"/>
              <a:t>Elles évaluent si les perspectives d’emploi </a:t>
            </a:r>
            <a:r>
              <a:rPr lang="fr-CA" sz="1400" dirty="0" smtClean="0"/>
              <a:t>pour les </a:t>
            </a:r>
            <a:r>
              <a:rPr lang="fr-CA" sz="1400" dirty="0"/>
              <a:t>trois prochaines années pour une profession dans une région spécifique sont </a:t>
            </a:r>
            <a:r>
              <a:rPr lang="fr-CA" sz="1400" dirty="0" smtClean="0"/>
              <a:t>bonnes</a:t>
            </a:r>
            <a:r>
              <a:rPr lang="fr-CA" sz="1400" dirty="0"/>
              <a:t> </a:t>
            </a:r>
            <a:r>
              <a:rPr lang="fr-CA" sz="1400" dirty="0" smtClean="0"/>
              <a:t>—               , </a:t>
            </a:r>
            <a:r>
              <a:rPr lang="fr-CA" sz="1400" dirty="0"/>
              <a:t>acceptables </a:t>
            </a:r>
            <a:r>
              <a:rPr lang="fr-CA" sz="1400" dirty="0" smtClean="0"/>
              <a:t>—          ou </a:t>
            </a:r>
            <a:r>
              <a:rPr lang="fr-CA" sz="1400" dirty="0"/>
              <a:t>limitées — </a:t>
            </a:r>
            <a:r>
              <a:rPr lang="fr-CA" sz="1400" dirty="0" smtClean="0"/>
              <a:t>    . </a:t>
            </a:r>
            <a:r>
              <a:rPr lang="fr-CA" sz="1400" dirty="0"/>
              <a:t>Les cotes montrent comment une profession est comparable aux autres dans la province en question, alors que le texte offre une explication détaillée. </a:t>
            </a:r>
            <a:endParaRPr lang="fr-CA" sz="1400" dirty="0" smtClean="0"/>
          </a:p>
          <a:p>
            <a:pPr algn="just"/>
            <a:endParaRPr lang="fr-CA" sz="1400" dirty="0"/>
          </a:p>
          <a:p>
            <a:pPr algn="just"/>
            <a:r>
              <a:rPr lang="fr-FR" sz="1400" dirty="0"/>
              <a:t>Le texte offre des éléments supplémentaires pour expliquer la situation de la profession dans la région en question, en particulier le nombre de personnes exerçant cette profession, le nombre de travailleurs à temps plein par rapport au nombre de travailleurs à temps partiel ou les industries en dit ceci la profession est exercée.</a:t>
            </a:r>
            <a:endParaRPr lang="en-CA" sz="1400" dirty="0"/>
          </a:p>
          <a:p>
            <a:pPr algn="just"/>
            <a:endParaRPr lang="fr-CA" sz="1400" dirty="0" smtClean="0"/>
          </a:p>
          <a:p>
            <a:pPr algn="just"/>
            <a:r>
              <a:rPr lang="fr-CA" sz="1400" dirty="0" smtClean="0"/>
              <a:t>Les </a:t>
            </a:r>
            <a:r>
              <a:rPr lang="fr-CA" sz="1400" dirty="0"/>
              <a:t>perspectives d’emploi ne permettent pas de mesurer s’il y a une pénurie de main-d’œuvre dans une profession donnée pour une région particulière, mais elles fournissent de l’information sur les chances de trouver un emploi.  </a:t>
            </a:r>
            <a:endParaRPr lang="en-CA" sz="1400" dirty="0" smtClean="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920" y="1562724"/>
            <a:ext cx="268823" cy="2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466" y="1562725"/>
            <a:ext cx="268823" cy="2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4396" y="1562726"/>
            <a:ext cx="268823" cy="2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4214" y="1562723"/>
            <a:ext cx="268823" cy="2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377" y="1562725"/>
            <a:ext cx="268823" cy="2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568" y="1562727"/>
            <a:ext cx="268823" cy="2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E86C063-E22E-2E4C-A523-54089486E38F}" type="slidenum">
              <a:rPr lang="en-US" smtClean="0"/>
              <a:t>6</a:t>
            </a:fld>
            <a:endParaRPr lang="en-US"/>
          </a:p>
        </p:txBody>
      </p:sp>
    </p:spTree>
    <p:extLst>
      <p:ext uri="{BB962C8B-B14F-4D97-AF65-F5344CB8AC3E}">
        <p14:creationId xmlns:p14="http://schemas.microsoft.com/office/powerpoint/2010/main" val="3188422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1601"/>
            <a:ext cx="9144000" cy="347633"/>
          </a:xfrm>
          <a:prstGeom prst="rect">
            <a:avLst/>
          </a:prstGeom>
          <a:solidFill>
            <a:srgbClr val="A2D7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457200" y="1241455"/>
            <a:ext cx="8229600" cy="3290873"/>
          </a:xfrm>
        </p:spPr>
        <p:txBody>
          <a:bodyPr>
            <a:noAutofit/>
          </a:bodyPr>
          <a:lstStyle/>
          <a:p>
            <a:pPr marL="0" indent="0">
              <a:buNone/>
            </a:pPr>
            <a:r>
              <a:rPr lang="fr-CA" sz="1300" dirty="0"/>
              <a:t>Les perspectives d’emploi sur trois ans reposent sur un modèle économique avancé qui analyse les données et génère des prévisions concernant l’emploi. Ces dernières sont produites pour chacune des régions économiques, provinces et territoires</a:t>
            </a:r>
            <a:r>
              <a:rPr lang="fr-CA" sz="1300" dirty="0" smtClean="0"/>
              <a:t>.</a:t>
            </a:r>
          </a:p>
          <a:p>
            <a:pPr marL="0" indent="0">
              <a:buNone/>
            </a:pPr>
            <a:endParaRPr lang="fr-CA" sz="1300" dirty="0"/>
          </a:p>
          <a:p>
            <a:pPr marL="0" indent="0">
              <a:buNone/>
            </a:pPr>
            <a:r>
              <a:rPr lang="fr-FR" sz="1300" dirty="0"/>
              <a:t>À l’aide des données disponibles dans toutes les régions, des techniques statistiques et des connaissances des spécialistes du marché du travail, le modèle arrive à prédire l’évolution probable du marché du travail sur trois ans et à expliquer ce que cela signifie pour l’emploi</a:t>
            </a:r>
            <a:r>
              <a:rPr lang="fr-FR" sz="1300" dirty="0" smtClean="0"/>
              <a:t>.</a:t>
            </a:r>
          </a:p>
          <a:p>
            <a:pPr marL="0" indent="0">
              <a:buNone/>
            </a:pPr>
            <a:endParaRPr lang="fr-FR" sz="1300" dirty="0"/>
          </a:p>
          <a:p>
            <a:pPr marL="0" indent="0">
              <a:buNone/>
            </a:pPr>
            <a:r>
              <a:rPr lang="fr-FR" sz="1300" dirty="0"/>
              <a:t>Les sources principales d’information utilisées dans l’élaboration des perspectives d’emploi comprennent, sans toutefois s’y limiter, les suivantes : </a:t>
            </a:r>
          </a:p>
          <a:p>
            <a:pPr marL="0" indent="0">
              <a:buNone/>
            </a:pPr>
            <a:r>
              <a:rPr lang="fr-FR" sz="1200" dirty="0"/>
              <a:t>•	</a:t>
            </a:r>
            <a:r>
              <a:rPr lang="fr-FR" sz="1100" dirty="0"/>
              <a:t>Le Recensement (Statistique Canada</a:t>
            </a:r>
            <a:r>
              <a:rPr lang="fr-FR" sz="1100" dirty="0" smtClean="0"/>
              <a:t>);</a:t>
            </a:r>
            <a:endParaRPr lang="fr-FR" sz="1100" dirty="0"/>
          </a:p>
          <a:p>
            <a:pPr marL="0" indent="0">
              <a:buNone/>
            </a:pPr>
            <a:r>
              <a:rPr lang="fr-FR" sz="1100" dirty="0"/>
              <a:t>•	L’Enquête sur la population active (Statistique Canada</a:t>
            </a:r>
            <a:r>
              <a:rPr lang="fr-FR" sz="1100" dirty="0" smtClean="0"/>
              <a:t>);</a:t>
            </a:r>
            <a:endParaRPr lang="fr-FR" sz="1100" dirty="0"/>
          </a:p>
          <a:p>
            <a:pPr marL="0" indent="0">
              <a:buNone/>
            </a:pPr>
            <a:r>
              <a:rPr lang="fr-FR" sz="1100" dirty="0"/>
              <a:t>•	Les données administratives sur l’Assurance-emploi (Emploi et Développement social Canada</a:t>
            </a:r>
            <a:r>
              <a:rPr lang="fr-FR" sz="1100" dirty="0" smtClean="0"/>
              <a:t>);</a:t>
            </a:r>
            <a:endParaRPr lang="fr-FR" sz="1100" dirty="0"/>
          </a:p>
          <a:p>
            <a:pPr marL="0" indent="0">
              <a:buNone/>
            </a:pPr>
            <a:r>
              <a:rPr lang="fr-FR" sz="1100" dirty="0"/>
              <a:t>•	Le </a:t>
            </a:r>
            <a:r>
              <a:rPr lang="fr-FR" sz="1100" dirty="0" err="1"/>
              <a:t>Conference</a:t>
            </a:r>
            <a:r>
              <a:rPr lang="fr-FR" sz="1100" dirty="0"/>
              <a:t> </a:t>
            </a:r>
            <a:r>
              <a:rPr lang="fr-FR" sz="1100" dirty="0" err="1"/>
              <a:t>Board</a:t>
            </a:r>
            <a:r>
              <a:rPr lang="fr-FR" sz="1100" dirty="0"/>
              <a:t> du Canada et d’autres </a:t>
            </a:r>
            <a:r>
              <a:rPr lang="fr-FR" sz="1100" dirty="0" smtClean="0"/>
              <a:t>organismes;</a:t>
            </a:r>
            <a:endParaRPr lang="fr-FR" sz="1100" dirty="0"/>
          </a:p>
          <a:p>
            <a:pPr marL="0" indent="0">
              <a:buNone/>
            </a:pPr>
            <a:r>
              <a:rPr lang="fr-FR" sz="1100" dirty="0"/>
              <a:t>•	Les nouvelles sur le marché du travail de partout au </a:t>
            </a:r>
            <a:r>
              <a:rPr lang="fr-FR" sz="1100" dirty="0" smtClean="0"/>
              <a:t>Canada.</a:t>
            </a:r>
            <a:endParaRPr lang="fr-FR" sz="1100" dirty="0"/>
          </a:p>
        </p:txBody>
      </p:sp>
      <p:sp>
        <p:nvSpPr>
          <p:cNvPr id="5" name="Title 1"/>
          <p:cNvSpPr txBox="1">
            <a:spLocks/>
          </p:cNvSpPr>
          <p:nvPr/>
        </p:nvSpPr>
        <p:spPr>
          <a:xfrm>
            <a:off x="457200" y="691600"/>
            <a:ext cx="8229600" cy="380013"/>
          </a:xfrm>
          <a:prstGeom prst="rect">
            <a:avLst/>
          </a:prstGeom>
        </p:spPr>
        <p:txBody>
          <a:bodyPr vert="horz" lIns="91440" tIns="45720" rIns="91440" bIns="45720" rtlCol="0" anchor="ctr">
            <a:normAutofit fontScale="47500" lnSpcReduction="20000"/>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fr-CA" dirty="0"/>
              <a:t>Comment les perspectives d’emploi sur trois ans sont-elles élaborées ?</a:t>
            </a:r>
            <a:endParaRPr lang="en-US" sz="2000" dirty="0"/>
          </a:p>
        </p:txBody>
      </p:sp>
      <p:sp>
        <p:nvSpPr>
          <p:cNvPr id="2" name="Slide Number Placeholder 1"/>
          <p:cNvSpPr>
            <a:spLocks noGrp="1"/>
          </p:cNvSpPr>
          <p:nvPr>
            <p:ph type="sldNum" sz="quarter" idx="12"/>
          </p:nvPr>
        </p:nvSpPr>
        <p:spPr/>
        <p:txBody>
          <a:bodyPr/>
          <a:lstStyle/>
          <a:p>
            <a:fld id="{2E86C063-E22E-2E4C-A523-54089486E38F}" type="slidenum">
              <a:rPr lang="en-US" smtClean="0"/>
              <a:t>7</a:t>
            </a:fld>
            <a:endParaRPr lang="en-US"/>
          </a:p>
        </p:txBody>
      </p:sp>
    </p:spTree>
    <p:extLst>
      <p:ext uri="{BB962C8B-B14F-4D97-AF65-F5344CB8AC3E}">
        <p14:creationId xmlns:p14="http://schemas.microsoft.com/office/powerpoint/2010/main" val="162373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6647"/>
            <a:ext cx="8229601" cy="3355993"/>
          </a:xfrm>
        </p:spPr>
        <p:txBody>
          <a:bodyPr>
            <a:noAutofit/>
          </a:bodyPr>
          <a:lstStyle/>
          <a:p>
            <a:pPr marL="0" indent="0" algn="just">
              <a:buNone/>
            </a:pPr>
            <a:r>
              <a:rPr lang="fr-FR" sz="1200" dirty="0"/>
              <a:t>Les salaires sont déterminés à l’aide d’une méthode élaborée conjointement par Emploi et développement social Canada et Statistique Canada. D’autres intervenants, tels que les gouvernements provinciaux et territoriaux, les autres ministères fédéraux et des organismes externes, sont consultés lors du processus de validation</a:t>
            </a:r>
            <a:r>
              <a:rPr lang="fr-FR" sz="1200" dirty="0" smtClean="0"/>
              <a:t>.</a:t>
            </a:r>
          </a:p>
          <a:p>
            <a:pPr marL="0" indent="0" algn="just">
              <a:buNone/>
            </a:pPr>
            <a:endParaRPr lang="fr-FR" sz="1000" dirty="0"/>
          </a:p>
          <a:p>
            <a:pPr marL="0" indent="0" algn="just">
              <a:buNone/>
            </a:pPr>
            <a:r>
              <a:rPr lang="fr-FR" sz="1200" dirty="0"/>
              <a:t>Les salaires sont déterminés pour chacune des 500 professions de la Classification nationale des professions, au niveau national, provincial, territorial et des régions économiques</a:t>
            </a:r>
            <a:r>
              <a:rPr lang="fr-FR" sz="1200" dirty="0" smtClean="0"/>
              <a:t>.</a:t>
            </a:r>
          </a:p>
          <a:p>
            <a:pPr marL="0" indent="0" algn="just">
              <a:buNone/>
            </a:pPr>
            <a:endParaRPr lang="fr-FR" sz="1000" dirty="0"/>
          </a:p>
          <a:p>
            <a:pPr marL="0" indent="0" algn="just">
              <a:buNone/>
            </a:pPr>
            <a:r>
              <a:rPr lang="fr-FR" sz="1200" dirty="0" smtClean="0"/>
              <a:t>Pour </a:t>
            </a:r>
            <a:r>
              <a:rPr lang="fr-FR" sz="1200" dirty="0"/>
              <a:t>la plupart des professions, les salaires bas, médian et haut sont affichés sur Guichet-Emplois. </a:t>
            </a:r>
          </a:p>
          <a:p>
            <a:pPr algn="just"/>
            <a:r>
              <a:rPr lang="fr-FR" sz="1050" dirty="0" smtClean="0"/>
              <a:t>Les </a:t>
            </a:r>
            <a:r>
              <a:rPr lang="fr-FR" sz="1050" dirty="0"/>
              <a:t>salaires sont présentés selon le taux de salaire horaire pour une profession. Cependant, le salaire peut être présenté en tant que salaire annuel pour certaines </a:t>
            </a:r>
            <a:r>
              <a:rPr lang="fr-FR" sz="1050" dirty="0" smtClean="0"/>
              <a:t>professions;</a:t>
            </a:r>
          </a:p>
          <a:p>
            <a:pPr algn="just"/>
            <a:r>
              <a:rPr lang="fr-FR" sz="1050" dirty="0" smtClean="0"/>
              <a:t>La </a:t>
            </a:r>
            <a:r>
              <a:rPr lang="fr-FR" sz="1050" dirty="0"/>
              <a:t>médiane est utilisée comme indicateur du salaire typique pour chaque profession.</a:t>
            </a:r>
          </a:p>
          <a:p>
            <a:pPr marL="0" indent="0" algn="just">
              <a:buNone/>
            </a:pPr>
            <a:endParaRPr lang="en-CA" sz="1200" dirty="0" smtClean="0"/>
          </a:p>
          <a:p>
            <a:pPr marL="0" indent="0" algn="just">
              <a:buNone/>
            </a:pPr>
            <a:r>
              <a:rPr lang="fr-FR" sz="1200" dirty="0" smtClean="0"/>
              <a:t>La </a:t>
            </a:r>
            <a:r>
              <a:rPr lang="fr-FR" sz="1200" dirty="0"/>
              <a:t>principale source pour déterminer les </a:t>
            </a:r>
            <a:r>
              <a:rPr lang="fr-FR" sz="1200" dirty="0" smtClean="0"/>
              <a:t>salaires est </a:t>
            </a:r>
            <a:r>
              <a:rPr lang="fr-FR" sz="1200" dirty="0"/>
              <a:t>l’Enquête sur la population active de Statistique </a:t>
            </a:r>
            <a:r>
              <a:rPr lang="fr-FR" sz="1200" dirty="0" smtClean="0"/>
              <a:t>Canada. Lorsque </a:t>
            </a:r>
            <a:r>
              <a:rPr lang="fr-FR" sz="1200" dirty="0"/>
              <a:t>les données de l’Enquête sur la population active ne sont pas disponibles, d’autres sources sont considérées, incluant :</a:t>
            </a:r>
          </a:p>
          <a:p>
            <a:pPr algn="just"/>
            <a:r>
              <a:rPr lang="fr-FR" sz="1050" dirty="0" smtClean="0"/>
              <a:t>les </a:t>
            </a:r>
            <a:r>
              <a:rPr lang="fr-FR" sz="1050" dirty="0"/>
              <a:t>données de programmes d’Emploi et développement social Canada, comme les données d’enquête du programme de </a:t>
            </a:r>
            <a:r>
              <a:rPr lang="fr-FR" sz="1050" dirty="0" smtClean="0"/>
              <a:t>l’Assurance-emploi</a:t>
            </a:r>
          </a:p>
          <a:p>
            <a:pPr algn="just"/>
            <a:r>
              <a:rPr lang="fr-FR" sz="1050" dirty="0" smtClean="0"/>
              <a:t>le </a:t>
            </a:r>
            <a:r>
              <a:rPr lang="fr-FR" sz="1050" dirty="0"/>
              <a:t>Recensement</a:t>
            </a:r>
          </a:p>
          <a:p>
            <a:pPr marL="0" indent="0" algn="just">
              <a:buNone/>
            </a:pPr>
            <a:endParaRPr lang="en-CA" sz="1200" dirty="0"/>
          </a:p>
        </p:txBody>
      </p:sp>
      <p:sp>
        <p:nvSpPr>
          <p:cNvPr id="6" name="Rectangle 5"/>
          <p:cNvSpPr/>
          <p:nvPr/>
        </p:nvSpPr>
        <p:spPr>
          <a:xfrm>
            <a:off x="0" y="720177"/>
            <a:ext cx="9144000" cy="347633"/>
          </a:xfrm>
          <a:prstGeom prst="rect">
            <a:avLst/>
          </a:prstGeom>
          <a:solidFill>
            <a:srgbClr val="A2D7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Title 1"/>
          <p:cNvSpPr txBox="1">
            <a:spLocks/>
          </p:cNvSpPr>
          <p:nvPr/>
        </p:nvSpPr>
        <p:spPr>
          <a:xfrm>
            <a:off x="457200" y="687798"/>
            <a:ext cx="8229600" cy="412392"/>
          </a:xfrm>
          <a:prstGeom prst="rect">
            <a:avLst/>
          </a:prstGeom>
        </p:spPr>
        <p:txBody>
          <a:bodyPr vert="horz" lIns="91440" tIns="45720" rIns="91440" bIns="45720" rtlCol="0" anchor="ctr">
            <a:normAutofit fontScale="85000" lnSpcReduction="10000"/>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fr-FR" altLang="en-US" sz="2000" dirty="0"/>
              <a:t>Comment les salaires sont-ils déterminés pour toutes les </a:t>
            </a:r>
            <a:r>
              <a:rPr lang="fr-FR" altLang="en-US" sz="2000" dirty="0" smtClean="0"/>
              <a:t>professions?</a:t>
            </a:r>
            <a:endParaRPr lang="en-US" sz="2000" dirty="0"/>
          </a:p>
        </p:txBody>
      </p:sp>
      <p:sp>
        <p:nvSpPr>
          <p:cNvPr id="2" name="Slide Number Placeholder 1"/>
          <p:cNvSpPr>
            <a:spLocks noGrp="1"/>
          </p:cNvSpPr>
          <p:nvPr>
            <p:ph type="sldNum" sz="quarter" idx="12"/>
          </p:nvPr>
        </p:nvSpPr>
        <p:spPr/>
        <p:txBody>
          <a:bodyPr/>
          <a:lstStyle/>
          <a:p>
            <a:fld id="{2E86C063-E22E-2E4C-A523-54089486E38F}" type="slidenum">
              <a:rPr lang="en-US" smtClean="0"/>
              <a:t>8</a:t>
            </a:fld>
            <a:endParaRPr lang="en-US"/>
          </a:p>
        </p:txBody>
      </p:sp>
    </p:spTree>
    <p:extLst>
      <p:ext uri="{BB962C8B-B14F-4D97-AF65-F5344CB8AC3E}">
        <p14:creationId xmlns:p14="http://schemas.microsoft.com/office/powerpoint/2010/main" val="178772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E86C063-E22E-2E4C-A523-54089486E38F}" type="slidenum">
              <a:rPr lang="en-US" smtClean="0"/>
              <a:t>9</a:t>
            </a:fld>
            <a:endParaRPr lang="en-US"/>
          </a:p>
        </p:txBody>
      </p:sp>
      <p:pic>
        <p:nvPicPr>
          <p:cNvPr id="3" name="Image 2"/>
          <p:cNvPicPr>
            <a:picLocks noChangeAspect="1"/>
          </p:cNvPicPr>
          <p:nvPr/>
        </p:nvPicPr>
        <p:blipFill>
          <a:blip r:embed="rId2"/>
          <a:stretch>
            <a:fillRect/>
          </a:stretch>
        </p:blipFill>
        <p:spPr>
          <a:xfrm>
            <a:off x="512938" y="658349"/>
            <a:ext cx="7859070" cy="3877954"/>
          </a:xfrm>
          <a:prstGeom prst="rect">
            <a:avLst/>
          </a:prstGeom>
        </p:spPr>
      </p:pic>
      <p:sp>
        <p:nvSpPr>
          <p:cNvPr id="4" name="Rectangle 3"/>
          <p:cNvSpPr/>
          <p:nvPr/>
        </p:nvSpPr>
        <p:spPr>
          <a:xfrm>
            <a:off x="0" y="305015"/>
            <a:ext cx="9144000" cy="347633"/>
          </a:xfrm>
          <a:prstGeom prst="rect">
            <a:avLst/>
          </a:prstGeom>
          <a:solidFill>
            <a:srgbClr val="A2D7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b="1" dirty="0" smtClean="0">
                <a:solidFill>
                  <a:schemeClr val="tx1"/>
                </a:solidFill>
              </a:rPr>
              <a:t>Importance des </a:t>
            </a:r>
            <a:r>
              <a:rPr lang="en-CA" b="1" dirty="0" err="1" smtClean="0">
                <a:solidFill>
                  <a:schemeClr val="tx1"/>
                </a:solidFill>
              </a:rPr>
              <a:t>salaires</a:t>
            </a:r>
            <a:endParaRPr lang="en-CA" b="1" dirty="0">
              <a:solidFill>
                <a:schemeClr val="tx1"/>
              </a:solidFill>
            </a:endParaRPr>
          </a:p>
        </p:txBody>
      </p:sp>
    </p:spTree>
    <p:extLst>
      <p:ext uri="{BB962C8B-B14F-4D97-AF65-F5344CB8AC3E}">
        <p14:creationId xmlns:p14="http://schemas.microsoft.com/office/powerpoint/2010/main" val="19396399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1"/>
</p:tagLst>
</file>

<file path=ppt/tags/tag11.xml><?xml version="1.0" encoding="utf-8"?>
<p:tagLst xmlns:a="http://schemas.openxmlformats.org/drawingml/2006/main" xmlns:r="http://schemas.openxmlformats.org/officeDocument/2006/relationships" xmlns:p="http://schemas.openxmlformats.org/presentationml/2006/main">
  <p:tag name="NUM" val="12"/>
</p:tagLst>
</file>

<file path=ppt/tags/tag12.xml><?xml version="1.0" encoding="utf-8"?>
<p:tagLst xmlns:a="http://schemas.openxmlformats.org/drawingml/2006/main" xmlns:r="http://schemas.openxmlformats.org/officeDocument/2006/relationships" xmlns:p="http://schemas.openxmlformats.org/presentationml/2006/main">
  <p:tag name="NUM" val="10"/>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13"/>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8"/>
</p:tagLst>
</file>

<file path=ppt/tags/tag8.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PPT16x9_ESDC_Final_EN01">
  <a:themeElements>
    <a:clrScheme name="ESDC_Primary">
      <a:dk1>
        <a:srgbClr val="000000"/>
      </a:dk1>
      <a:lt1>
        <a:sysClr val="window" lastClr="FFFFFF"/>
      </a:lt1>
      <a:dk2>
        <a:srgbClr val="1F497D"/>
      </a:dk2>
      <a:lt2>
        <a:srgbClr val="9EB8C1"/>
      </a:lt2>
      <a:accent1>
        <a:srgbClr val="62B95F"/>
      </a:accent1>
      <a:accent2>
        <a:srgbClr val="E53D51"/>
      </a:accent2>
      <a:accent3>
        <a:srgbClr val="00ADBA"/>
      </a:accent3>
      <a:accent4>
        <a:srgbClr val="FF8D6B"/>
      </a:accent4>
      <a:accent5>
        <a:srgbClr val="5E459C"/>
      </a:accent5>
      <a:accent6>
        <a:srgbClr val="8E469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RDÉE Canada Presentation_v1" id="{1CAD5F9A-A539-4CDA-907A-B8985607B2A3}" vid="{88C790B6-03BB-4A89-B236-A3CEAB1EAF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ontTruc" ma:contentTypeID="0x0101004B9DE00CD6BF494E8621095E7F111E35004F74A9B650681B41AF60680931644FF8" ma:contentTypeVersion="38" ma:contentTypeDescription="ContTrucD" ma:contentTypeScope="" ma:versionID="06d894131a5b51e5018a3d3b80897f3d">
  <xsd:schema xmlns:xsd="http://www.w3.org/2001/XMLSchema" xmlns:xs="http://www.w3.org/2001/XMLSchema" xmlns:p="http://schemas.microsoft.com/office/2006/metadata/properties" xmlns:ns1="http://schemas.microsoft.com/sharepoint/v3" xmlns:ns2="4f810ac0-7940-4b47-8510-ccc18747f341" xmlns:ns3="aeabe285-28c2-4b4a-a8cd-631679229c94" xmlns:ns4="http://schemas.microsoft.com/sharepoint/v4" targetNamespace="http://schemas.microsoft.com/office/2006/metadata/properties" ma:root="true" ma:fieldsID="457b7fe014ac0dad4a48e1791a399ad9" ns1:_="" ns2:_="" ns3:_="" ns4:_="">
    <xsd:import namespace="http://schemas.microsoft.com/sharepoint/v3"/>
    <xsd:import namespace="4f810ac0-7940-4b47-8510-ccc18747f341"/>
    <xsd:import namespace="aeabe285-28c2-4b4a-a8cd-631679229c94"/>
    <xsd:import namespace="http://schemas.microsoft.com/sharepoint/v4"/>
    <xsd:element name="properties">
      <xsd:complexType>
        <xsd:sequence>
          <xsd:element name="documentManagement">
            <xsd:complexType>
              <xsd:all>
                <xsd:element ref="ns2:ClpServices"/>
                <xsd:element ref="ns3:PgResponsibleResponsable" minOccurs="0"/>
                <xsd:element ref="ns2:TxtResumeE"/>
                <xsd:element ref="ns2:TxtResumeF"/>
                <xsd:element ref="ns2:TxtMotClef" minOccurs="0"/>
                <xsd:element ref="ns2:NbDuree"/>
                <xsd:element ref="ns2:ChkNouveauEmp" minOccurs="0"/>
                <xsd:element ref="ns2:ChLocationEmplacement"/>
                <xsd:element ref="ns2:C_ClpServices" minOccurs="0"/>
                <xsd:element ref="ns2:ChkTraitementInitial" minOccurs="0"/>
                <xsd:element ref="ns2:NbVersion" minOccurs="0"/>
                <xsd:element ref="ns4:IconOverlay" minOccurs="0"/>
                <xsd:element ref="ns1:_vti_ItemDeclaredRecord" minOccurs="0"/>
                <xsd:element ref="ns1:_vti_ItemHoldRecordStatu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2" nillable="true" ma:displayName="Declared Record" ma:hidden="true" ma:internalName="_vti_ItemDeclaredRecord" ma:readOnly="true">
      <xsd:simpleType>
        <xsd:restriction base="dms:DateTime"/>
      </xsd:simpleType>
    </xsd:element>
    <xsd:element name="_vti_ItemHoldRecordStatus" ma:index="23" nillable="true" ma:displayName="Hold and Record Status" ma:decimals="0" ma:hidden="true" ma:internalName="_vti_ItemHoldRecordStatus"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810ac0-7940-4b47-8510-ccc18747f341" elementFormDefault="qualified">
    <xsd:import namespace="http://schemas.microsoft.com/office/2006/documentManagement/types"/>
    <xsd:import namespace="http://schemas.microsoft.com/office/infopath/2007/PartnerControls"/>
    <xsd:element name="ClpServices" ma:index="2" ma:displayName="ClpServices" ma:description="ClpServicesD" ma:list="{34A2CCC2-8655-4786-B8EE-4A9DDB8FA9D0}" ma:internalName="ClpServices" ma:showField="Title" ma:web="aeabe285-28c2-4b4a-a8cd-631679229c94">
      <xsd:simpleType>
        <xsd:restriction base="dms:Lookup"/>
      </xsd:simpleType>
    </xsd:element>
    <xsd:element name="TxtResumeE" ma:index="4" ma:displayName="TxtResumeE" ma:description="TxtResumeED" ma:internalName="TxtResumeE">
      <xsd:simpleType>
        <xsd:restriction base="dms:Text">
          <xsd:maxLength value="150"/>
        </xsd:restriction>
      </xsd:simpleType>
    </xsd:element>
    <xsd:element name="TxtResumeF" ma:index="5" ma:displayName="TxtResumeF" ma:description="TxtResumeFD" ma:internalName="TxtResumeF">
      <xsd:simpleType>
        <xsd:restriction base="dms:Text">
          <xsd:maxLength value="150"/>
        </xsd:restriction>
      </xsd:simpleType>
    </xsd:element>
    <xsd:element name="TxtMotClef" ma:index="6" nillable="true" ma:displayName="TxtMotClef" ma:description="TxtMotClefD" ma:internalName="TxtMotClef">
      <xsd:simpleType>
        <xsd:restriction base="dms:Text">
          <xsd:maxLength value="255"/>
        </xsd:restriction>
      </xsd:simpleType>
    </xsd:element>
    <xsd:element name="NbDuree" ma:index="7" ma:displayName="NbDuree" ma:decimals="0" ma:default="12" ma:description="NbDureeD" ma:internalName="NbDuree" ma:percentage="FALSE">
      <xsd:simpleType>
        <xsd:restriction base="dms:Number">
          <xsd:maxInclusive value="24"/>
          <xsd:minInclusive value="3"/>
        </xsd:restriction>
      </xsd:simpleType>
    </xsd:element>
    <xsd:element name="ChkNouveauEmp" ma:index="8" nillable="true" ma:displayName="ChkNouveauEmp" ma:default="0" ma:description="ChkNouveauEmpD" ma:internalName="ChkNouveauEmp">
      <xsd:simpleType>
        <xsd:restriction base="dms:Boolean"/>
      </xsd:simpleType>
    </xsd:element>
    <xsd:element name="ChLocationEmplacement" ma:index="9" ma:displayName="ChLocationEmplacement" ma:default="Client Library / Bibliothèque client" ma:description="ChLocationEmplacementD" ma:format="Dropdown" ma:internalName="ChLocationEmplacement">
      <xsd:simpleType>
        <xsd:restriction base="dms:Choice">
          <xsd:enumeration value="Client Library / Bibliothèque client"/>
          <xsd:enumeration value="Technical Library / Bibliothèque technique"/>
          <xsd:enumeration value="Archive"/>
          <xsd:enumeration value="Work in progress library / Bibliothèque de travaux en cours"/>
        </xsd:restriction>
      </xsd:simpleType>
    </xsd:element>
    <xsd:element name="C_ClpServices" ma:index="17" nillable="true" ma:displayName="C_ClpServices" ma:internalName="C_ClpServices" ma:readOnly="true">
      <xsd:simpleType>
        <xsd:restriction base="dms:Text"/>
      </xsd:simpleType>
    </xsd:element>
    <xsd:element name="ChkTraitementInitial" ma:index="18" nillable="true" ma:displayName="ChkTraitementInitial" ma:default="0" ma:description="To know if initial workflow is done&#10;Pour voir si le flux de travail initial est fait" ma:hidden="true" ma:internalName="ChkTraitementInitial" ma:readOnly="false">
      <xsd:simpleType>
        <xsd:restriction base="dms:Boolean"/>
      </xsd:simpleType>
    </xsd:element>
    <xsd:element name="NbVersion" ma:index="19" nillable="true" ma:displayName="NbVersion" ma:description="Enregistre la version du document / Saves the document version" ma:hidden="true" ma:internalName="NbVersion"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eabe285-28c2-4b4a-a8cd-631679229c94" elementFormDefault="qualified">
    <xsd:import namespace="http://schemas.microsoft.com/office/2006/documentManagement/types"/>
    <xsd:import namespace="http://schemas.microsoft.com/office/infopath/2007/PartnerControls"/>
    <xsd:element name="PgResponsibleResponsable" ma:index="3" nillable="true" ma:displayName="PgResponsibleResponsable" ma:description="" ma:list="UserInfo" ma:SharePointGroup="0" ma:internalName="PgResponsibleResponsabl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_ClpServices xmlns="4f810ac0-7940-4b47-8510-ccc18747f341" xsi:nil="true"/>
    <TxtMotClef xmlns="4f810ac0-7940-4b47-8510-ccc18747f341" xsi:nil="true"/>
    <NbDuree xmlns="4f810ac0-7940-4b47-8510-ccc18747f341">12</NbDuree>
    <NbVersion xmlns="4f810ac0-7940-4b47-8510-ccc18747f341" xsi:nil="true"/>
    <ClpServices xmlns="4f810ac0-7940-4b47-8510-ccc18747f341"/>
    <IconOverlay xmlns="http://schemas.microsoft.com/sharepoint/v4" xsi:nil="true"/>
    <ChkNouveauEmp xmlns="4f810ac0-7940-4b47-8510-ccc18747f341">false</ChkNouveauEmp>
    <ChkTraitementInitial xmlns="4f810ac0-7940-4b47-8510-ccc18747f341">false</ChkTraitementInitial>
    <TxtResumeE xmlns="4f810ac0-7940-4b47-8510-ccc18747f341"/>
    <ChLocationEmplacement xmlns="4f810ac0-7940-4b47-8510-ccc18747f341">Client Library / Bibliothèque client</ChLocationEmplacement>
    <TxtResumeF xmlns="4f810ac0-7940-4b47-8510-ccc18747f341"/>
    <PgResponsibleResponsable xmlns="aeabe285-28c2-4b4a-a8cd-631679229c94">
      <UserInfo>
        <DisplayName>Ke, Jun J [NC]</DisplayName>
        <AccountId>126</AccountId>
        <AccountType/>
      </UserInfo>
    </PgResponsibleResponsable>
  </documentManagement>
</p:properties>
</file>

<file path=customXml/itemProps1.xml><?xml version="1.0" encoding="utf-8"?>
<ds:datastoreItem xmlns:ds="http://schemas.openxmlformats.org/officeDocument/2006/customXml" ds:itemID="{D798478E-280C-4F45-9662-7DEFFB7325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810ac0-7940-4b47-8510-ccc18747f341"/>
    <ds:schemaRef ds:uri="aeabe285-28c2-4b4a-a8cd-631679229c9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A41296-CA63-4450-A37C-687875B724D7}">
  <ds:schemaRefs>
    <ds:schemaRef ds:uri="http://schemas.microsoft.com/sharepoint/v3/contenttype/forms"/>
  </ds:schemaRefs>
</ds:datastoreItem>
</file>

<file path=customXml/itemProps3.xml><?xml version="1.0" encoding="utf-8"?>
<ds:datastoreItem xmlns:ds="http://schemas.openxmlformats.org/officeDocument/2006/customXml" ds:itemID="{6F5BECCF-8FAA-45F0-9712-E2E72716B9F2}">
  <ds:schemaRefs>
    <ds:schemaRef ds:uri="http://purl.org/dc/terms/"/>
    <ds:schemaRef ds:uri="http://schemas.microsoft.com/office/2006/metadata/properties"/>
    <ds:schemaRef ds:uri="aeabe285-28c2-4b4a-a8cd-631679229c94"/>
    <ds:schemaRef ds:uri="http://purl.org/dc/dcmitype/"/>
    <ds:schemaRef ds:uri="http://schemas.microsoft.com/sharepoint/v3"/>
    <ds:schemaRef ds:uri="http://schemas.microsoft.com/office/2006/documentManagement/types"/>
    <ds:schemaRef ds:uri="http://schemas.microsoft.com/office/infopath/2007/PartnerControls"/>
    <ds:schemaRef ds:uri="http://www.w3.org/XML/1998/namespace"/>
    <ds:schemaRef ds:uri="4f810ac0-7940-4b47-8510-ccc18747f341"/>
    <ds:schemaRef ds:uri="http://schemas.openxmlformats.org/package/2006/metadata/core-properties"/>
    <ds:schemaRef ds:uri="http://schemas.microsoft.com/sharepoint/v4"/>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RDÉE Canada Presentation_v1</Template>
  <TotalTime>1853</TotalTime>
  <Words>1034</Words>
  <Application>Microsoft Office PowerPoint</Application>
  <PresentationFormat>Affichage à l'écran (16:9)</PresentationFormat>
  <Paragraphs>128</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PPT16x9_ESDC_Final_EN01</vt:lpstr>
      <vt:lpstr>Comment trouver de l’information sur le marché du travail</vt:lpstr>
      <vt:lpstr>Explorer l’information sur le marché du travail</vt:lpstr>
      <vt:lpstr>Allez sur la page principale de Guichet-Emplois</vt:lpstr>
      <vt:lpstr>Explorer le marché du travail</vt:lpstr>
      <vt:lpstr>Explorer le marché du travail – exemple du plombier</vt:lpstr>
      <vt:lpstr>Que sont les perspectives d’emploi sur trois ans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GoC / GdC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Labour Market Trends</dc:title>
  <dc:creator>Fatima, Zehra Z [NC]</dc:creator>
  <cp:lastModifiedBy>ppcb7023@outlook.com</cp:lastModifiedBy>
  <cp:revision>84</cp:revision>
  <dcterms:created xsi:type="dcterms:W3CDTF">2020-01-16T12:29:54Z</dcterms:created>
  <dcterms:modified xsi:type="dcterms:W3CDTF">2022-03-02T14:45:23Z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temRetentionFormula">
    <vt:lpwstr/>
  </property>
  <property fmtid="{D5CDD505-2E9C-101B-9397-08002B2CF9AE}" pid="3" name="_dlc_policyId">
    <vt:lpwstr/>
  </property>
  <property fmtid="{D5CDD505-2E9C-101B-9397-08002B2CF9AE}" pid="4" name="ContentTypeId">
    <vt:lpwstr>0x0101040003A63F095AE43C418C5EB8D418AD87E4008A2F70CE93A5824AB942A768F5BED4E8</vt:lpwstr>
  </property>
  <property fmtid="{D5CDD505-2E9C-101B-9397-08002B2CF9AE}" pid="5" name="WorkflowChangePath">
    <vt:lpwstr>7ab30019-3554-4919-b6f6-c90dc74a1bdf,5;</vt:lpwstr>
  </property>
</Properties>
</file>